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0" r:id="rId2"/>
    <p:sldId id="263" r:id="rId3"/>
    <p:sldId id="268" r:id="rId4"/>
    <p:sldId id="265" r:id="rId5"/>
    <p:sldId id="264" r:id="rId6"/>
    <p:sldId id="269" r:id="rId7"/>
    <p:sldId id="261" r:id="rId8"/>
    <p:sldId id="262"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471"/>
    <a:srgbClr val="225790"/>
    <a:srgbClr val="5F5F5F"/>
    <a:srgbClr val="4D4D4D"/>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96" autoAdjust="0"/>
  </p:normalViewPr>
  <p:slideViewPr>
    <p:cSldViewPr>
      <p:cViewPr varScale="1">
        <p:scale>
          <a:sx n="97" d="100"/>
          <a:sy n="97" d="100"/>
        </p:scale>
        <p:origin x="-38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35DF4-B4C5-4A99-BE6C-7F8EAF6975F3}"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4DEE8-0541-4B2D-A129-039732C29D87}"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57909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1</a:t>
            </a:fld>
            <a:endParaRPr lang="en-US"/>
          </a:p>
        </p:txBody>
      </p:sp>
    </p:spTree>
    <p:extLst>
      <p:ext uri="{BB962C8B-B14F-4D97-AF65-F5344CB8AC3E}">
        <p14:creationId xmlns="" xmlns:p14="http://schemas.microsoft.com/office/powerpoint/2010/main" xmlns:mv="urn:schemas-microsoft-com:mac:vml" xmlns:mc="http://schemas.openxmlformats.org/markup-compatibility/2006" val="110832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John Brown and twenty-two other men raided the town of Harpers Ferry, Virginia, hoping to arm and free slaves.  He choose Harpers Ferry because it had an armory (a place where guns are made) and an arsenal (a place where guns are stored).</a:t>
            </a:r>
          </a:p>
          <a:p>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2</a:t>
            </a:fld>
            <a:endParaRPr lang="en-US"/>
          </a:p>
        </p:txBody>
      </p:sp>
    </p:spTree>
    <p:extLst>
      <p:ext uri="{BB962C8B-B14F-4D97-AF65-F5344CB8AC3E}">
        <p14:creationId xmlns="" xmlns:p14="http://schemas.microsoft.com/office/powerpoint/2010/main" xmlns:mv="urn:schemas-microsoft-com:mac:vml" xmlns:mc="http://schemas.openxmlformats.org/markup-compatibility/2006" val="280903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Brown and his raiders captured many of the town’s most important citizens and held them hostage.</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3</a:t>
            </a:fld>
            <a:endParaRPr lang="en-US"/>
          </a:p>
        </p:txBody>
      </p:sp>
    </p:spTree>
    <p:extLst>
      <p:ext uri="{BB962C8B-B14F-4D97-AF65-F5344CB8AC3E}">
        <p14:creationId xmlns="" xmlns:p14="http://schemas.microsoft.com/office/powerpoint/2010/main" xmlns:mv="urn:schemas-microsoft-com:mac:vml" xmlns:mc="http://schemas.openxmlformats.org/markup-compatibility/2006" val="2432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latin typeface="+mn-lt"/>
              </a:rPr>
              <a:t>Brown was unsuccessful in arming and freeing slaves for his raid.  </a:t>
            </a:r>
          </a:p>
          <a:p>
            <a:pPr marL="0" indent="0">
              <a:buNone/>
            </a:pPr>
            <a:endParaRPr lang="en-US" sz="1200" dirty="0" smtClean="0">
              <a:latin typeface="+mn-lt"/>
            </a:endParaRPr>
          </a:p>
          <a:p>
            <a:pPr marL="0" indent="0">
              <a:buNone/>
            </a:pPr>
            <a:r>
              <a:rPr lang="en-US" sz="1200" dirty="0" smtClean="0">
                <a:latin typeface="+mn-lt"/>
              </a:rPr>
              <a:t>The next morning Brown was captured and wounded. He was then convicted of treason, murder, and conspiracy to incite slave rebellion. Brown was hanged that December.</a:t>
            </a:r>
          </a:p>
          <a:p>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4</a:t>
            </a:fld>
            <a:endParaRPr lang="en-US"/>
          </a:p>
        </p:txBody>
      </p:sp>
    </p:spTree>
    <p:extLst>
      <p:ext uri="{BB962C8B-B14F-4D97-AF65-F5344CB8AC3E}">
        <p14:creationId xmlns="" xmlns:p14="http://schemas.microsoft.com/office/powerpoint/2010/main" xmlns:mv="urn:schemas-microsoft-com:mac:vml" xmlns:mc="http://schemas.openxmlformats.org/markup-compatibility/2006" val="284741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F5F5F"/>
                </a:solidFill>
              </a:rPr>
              <a:t>"I, John Brown, am now quite certain that the crimes of this guilty land will never be purged away but with blood."</a:t>
            </a:r>
          </a:p>
          <a:p>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5</a:t>
            </a:fld>
            <a:endParaRPr lang="en-US"/>
          </a:p>
        </p:txBody>
      </p:sp>
    </p:spTree>
    <p:extLst>
      <p:ext uri="{BB962C8B-B14F-4D97-AF65-F5344CB8AC3E}">
        <p14:creationId xmlns="" xmlns:p14="http://schemas.microsoft.com/office/powerpoint/2010/main" xmlns:mv="urn:schemas-microsoft-com:mac:vml" xmlns:mc="http://schemas.openxmlformats.org/markup-compatibility/2006" val="224771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Brown was hanged on December 2, 1859. </a:t>
            </a:r>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6</a:t>
            </a:fld>
            <a:endParaRPr lang="en-US"/>
          </a:p>
        </p:txBody>
      </p:sp>
    </p:spTree>
    <p:extLst>
      <p:ext uri="{BB962C8B-B14F-4D97-AF65-F5344CB8AC3E}">
        <p14:creationId xmlns="" xmlns:p14="http://schemas.microsoft.com/office/powerpoint/2010/main" xmlns:mv="urn:schemas-microsoft-com:mac:vml" xmlns:mc="http://schemas.openxmlformats.org/markup-compatibility/2006" val="411221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23878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94407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78512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10616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30655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69915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22474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13117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23789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2679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70259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25F3AB2-22BE-488F-9D1F-A1C30F8B46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istory.com/videos/john-browns-raid"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685800" y="381000"/>
            <a:ext cx="7772400" cy="1166400"/>
          </a:xfrm>
        </p:spPr>
        <p:txBody>
          <a:bodyPr/>
          <a:lstStyle/>
          <a:p>
            <a:r>
              <a:rPr lang="en-US" dirty="0" smtClean="0">
                <a:solidFill>
                  <a:schemeClr val="bg1"/>
                </a:solidFill>
              </a:rPr>
              <a:t>John Brown’s Raid</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a:xfrm>
            <a:off x="1447800" y="990600"/>
            <a:ext cx="6400800" cy="1752600"/>
          </a:xfrm>
        </p:spPr>
        <p:txBody>
          <a:bodyPr/>
          <a:lstStyle/>
          <a:p>
            <a:r>
              <a:rPr lang="en-US" dirty="0" smtClean="0">
                <a:solidFill>
                  <a:schemeClr val="bg1"/>
                </a:solidFill>
              </a:rPr>
              <a:t>Harper’s Ferry, Virginia </a:t>
            </a:r>
          </a:p>
          <a:p>
            <a:r>
              <a:rPr lang="en-US" dirty="0" smtClean="0">
                <a:solidFill>
                  <a:schemeClr val="bg1"/>
                </a:solidFill>
              </a:rPr>
              <a:t>October 1859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John Brown Plans Raid</a:t>
            </a:r>
            <a:endParaRPr lang="en-US" sz="3200" dirty="0"/>
          </a:p>
        </p:txBody>
      </p:sp>
      <p:pic>
        <p:nvPicPr>
          <p:cNvPr id="3" name="Picture 2"/>
          <p:cNvPicPr>
            <a:picLocks noChangeAspect="1"/>
          </p:cNvPicPr>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524000" y="1600201"/>
            <a:ext cx="6096000" cy="435864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195057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John Brown Raids Harper’s Ferry</a:t>
            </a:r>
            <a:endParaRPr lang="en-US" sz="3200"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676400" y="1615440"/>
            <a:ext cx="5943600" cy="4265970"/>
          </a:xfrm>
          <a:prstGeom prst="rect">
            <a:avLst/>
          </a:prstGeom>
          <a:noFill/>
          <a:ln>
            <a:noFill/>
          </a:ln>
        </p:spPr>
      </p:pic>
    </p:spTree>
    <p:extLst>
      <p:ext uri="{BB962C8B-B14F-4D97-AF65-F5344CB8AC3E}">
        <p14:creationId xmlns="" xmlns:p14="http://schemas.microsoft.com/office/powerpoint/2010/main" xmlns:mv="urn:schemas-microsoft-com:mac:vml" xmlns:mc="http://schemas.openxmlformats.org/markup-compatibility/2006" val="215764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Results of John Brown’s Raid</a:t>
            </a:r>
            <a:endParaRPr lang="en-US" sz="3200" dirty="0"/>
          </a:p>
        </p:txBody>
      </p:sp>
      <p:pic>
        <p:nvPicPr>
          <p:cNvPr id="5" name="Content Placeholder 4"/>
          <p:cNvPicPr>
            <a:picLocks noGrp="1" noChangeAspect="1"/>
          </p:cNvPicPr>
          <p:nvPr>
            <p:ph sz="half" idx="4294967295"/>
          </p:nvPr>
        </p:nvPicPr>
        <p:blipFill rotWithShape="1">
          <a:blip r:embed="rId3" cstate="email">
            <a:extLst>
              <a:ext uri="{28A0092B-C50C-407E-A947-70E740481C1C}">
                <a14:useLocalDpi xmlns="" xmlns:a14="http://schemas.microsoft.com/office/drawing/2010/main" xmlns:mv="urn:schemas-microsoft-com:mac:vml" xmlns:mc="http://schemas.openxmlformats.org/markup-compatibility/2006"/>
              </a:ext>
            </a:extLst>
          </a:blip>
          <a:srcRect r="2391"/>
          <a:stretch/>
        </p:blipFill>
        <p:spPr>
          <a:xfrm>
            <a:off x="1905000" y="1600200"/>
            <a:ext cx="5222875" cy="4267200"/>
          </a:xfrm>
          <a:prstGeom prst="rect">
            <a:avLst/>
          </a:prstGeom>
          <a:noFill/>
          <a:ln>
            <a:noFill/>
          </a:ln>
        </p:spPr>
      </p:pic>
    </p:spTree>
    <p:extLst>
      <p:ext uri="{BB962C8B-B14F-4D97-AF65-F5344CB8AC3E}">
        <p14:creationId xmlns="" xmlns:p14="http://schemas.microsoft.com/office/powerpoint/2010/main" xmlns:mv="urn:schemas-microsoft-com:mac:vml" xmlns:mc="http://schemas.openxmlformats.org/markup-compatibility/2006" val="180826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 xmlns:a14="http://schemas.microsoft.com/office/drawing/2010/main" xmlns:mv="urn:schemas-microsoft-com:mac:vml" xmlns:mc="http://schemas.openxmlformats.org/markup-compatibility/2006"/>
              </a:ext>
            </a:extLst>
          </a:blip>
          <a:srcRect b="18650"/>
          <a:stretch/>
        </p:blipFill>
        <p:spPr>
          <a:xfrm>
            <a:off x="2362200" y="1905000"/>
            <a:ext cx="4479144" cy="4724400"/>
          </a:xfrm>
          <a:prstGeom prst="rect">
            <a:avLst/>
          </a:prstGeom>
          <a:noFill/>
          <a:ln>
            <a:noFill/>
          </a:ln>
        </p:spPr>
      </p:pic>
      <p:sp>
        <p:nvSpPr>
          <p:cNvPr id="4" name="Content Placeholder 3"/>
          <p:cNvSpPr>
            <a:spLocks noGrp="1"/>
          </p:cNvSpPr>
          <p:nvPr>
            <p:ph sz="half" idx="4294967295"/>
          </p:nvPr>
        </p:nvSpPr>
        <p:spPr>
          <a:xfrm>
            <a:off x="533400" y="228600"/>
            <a:ext cx="8610600" cy="1905000"/>
          </a:xfrm>
        </p:spPr>
        <p:txBody>
          <a:bodyPr/>
          <a:lstStyle/>
          <a:p>
            <a:pPr marL="0" indent="0" algn="ctr">
              <a:buNone/>
            </a:pPr>
            <a:r>
              <a:rPr lang="en-US" dirty="0" smtClean="0">
                <a:solidFill>
                  <a:schemeClr val="bg1"/>
                </a:solidFill>
              </a:rPr>
              <a:t>“I</a:t>
            </a:r>
            <a:r>
              <a:rPr lang="en-US" dirty="0">
                <a:solidFill>
                  <a:schemeClr val="bg1"/>
                </a:solidFill>
              </a:rPr>
              <a:t>, </a:t>
            </a:r>
            <a:r>
              <a:rPr lang="en-US" b="1" dirty="0">
                <a:solidFill>
                  <a:schemeClr val="bg1"/>
                </a:solidFill>
              </a:rPr>
              <a:t>John Brown</a:t>
            </a:r>
            <a:r>
              <a:rPr lang="en-US" dirty="0">
                <a:solidFill>
                  <a:schemeClr val="bg1"/>
                </a:solidFill>
              </a:rPr>
              <a:t>, am now quite certain</a:t>
            </a:r>
            <a:r>
              <a:rPr lang="en-US" dirty="0" smtClean="0">
                <a:solidFill>
                  <a:schemeClr val="bg1"/>
                </a:solidFill>
              </a:rPr>
              <a:t> </a:t>
            </a:r>
            <a:br>
              <a:rPr lang="en-US" dirty="0" smtClean="0">
                <a:solidFill>
                  <a:schemeClr val="bg1"/>
                </a:solidFill>
              </a:rPr>
            </a:br>
            <a:r>
              <a:rPr lang="en-US" dirty="0" smtClean="0">
                <a:solidFill>
                  <a:schemeClr val="bg1"/>
                </a:solidFill>
              </a:rPr>
              <a:t>that </a:t>
            </a:r>
            <a:r>
              <a:rPr lang="en-US" dirty="0">
                <a:solidFill>
                  <a:schemeClr val="bg1"/>
                </a:solidFill>
              </a:rPr>
              <a:t>the crimes of this guilty land</a:t>
            </a:r>
            <a:r>
              <a:rPr lang="en-US" dirty="0" smtClean="0">
                <a:solidFill>
                  <a:schemeClr val="bg1"/>
                </a:solidFill>
              </a:rPr>
              <a:t> </a:t>
            </a:r>
            <a:br>
              <a:rPr lang="en-US" dirty="0" smtClean="0">
                <a:solidFill>
                  <a:schemeClr val="bg1"/>
                </a:solidFill>
              </a:rPr>
            </a:br>
            <a:r>
              <a:rPr lang="en-US" dirty="0" smtClean="0">
                <a:solidFill>
                  <a:schemeClr val="bg1"/>
                </a:solidFill>
              </a:rPr>
              <a:t>will </a:t>
            </a:r>
            <a:r>
              <a:rPr lang="en-US" dirty="0">
                <a:solidFill>
                  <a:schemeClr val="bg1"/>
                </a:solidFill>
              </a:rPr>
              <a:t>never be purged away but with blood</a:t>
            </a:r>
            <a:r>
              <a:rPr lang="en-US" dirty="0" smtClean="0">
                <a:solidFill>
                  <a:schemeClr val="bg1"/>
                </a:solidFill>
              </a:rPr>
              <a:t>.”</a:t>
            </a:r>
            <a:endParaRPr lang="en-US" dirty="0">
              <a:solidFill>
                <a:schemeClr val="bg1"/>
              </a:solidFill>
            </a:endParaRPr>
          </a:p>
        </p:txBody>
      </p:sp>
    </p:spTree>
    <p:extLst>
      <p:ext uri="{BB962C8B-B14F-4D97-AF65-F5344CB8AC3E}">
        <p14:creationId xmlns="" xmlns:p14="http://schemas.microsoft.com/office/powerpoint/2010/main" xmlns:mv="urn:schemas-microsoft-com:mac:vml" xmlns:mc="http://schemas.openxmlformats.org/markup-compatibility/2006" val="4004495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John Brown was hanged on Dec. 2, 1859</a:t>
            </a:r>
            <a:endParaRPr lang="en-US" sz="3200" dirty="0"/>
          </a:p>
        </p:txBody>
      </p:sp>
      <p:pic>
        <p:nvPicPr>
          <p:cNvPr id="4" name="Content Placeholder 4"/>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bwMode="auto">
          <a:xfrm>
            <a:off x="1023525" y="1600200"/>
            <a:ext cx="7096347" cy="418721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p14="http://schemas.microsoft.com/office/powerpoint/2010/main" xmlns:mv="urn:schemas-microsoft-com:mac:vml" xmlns:mc="http://schemas.openxmlformats.org/markup-compatibility/2006" val="307057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0"/>
            <a:ext cx="8229600" cy="1219200"/>
          </a:xfrm>
        </p:spPr>
        <p:txBody>
          <a:bodyPr/>
          <a:lstStyle/>
          <a:p>
            <a:r>
              <a:rPr lang="en-US" sz="3200" dirty="0" smtClean="0"/>
              <a:t>Letter to the London News </a:t>
            </a:r>
            <a:br>
              <a:rPr lang="en-US" sz="3200" dirty="0" smtClean="0"/>
            </a:br>
            <a:r>
              <a:rPr lang="en-US" sz="3200" dirty="0" smtClean="0"/>
              <a:t>Regarding John Brown</a:t>
            </a:r>
            <a:br>
              <a:rPr lang="en-US" sz="3200" dirty="0" smtClean="0"/>
            </a:br>
            <a:r>
              <a:rPr lang="en-US" sz="2400" dirty="0" smtClean="0">
                <a:solidFill>
                  <a:schemeClr val="tx1"/>
                </a:solidFill>
                <a:latin typeface="+mj-lt"/>
              </a:rPr>
              <a:t>By Victor Hugo </a:t>
            </a:r>
            <a:br>
              <a:rPr lang="en-US" sz="2400" dirty="0" smtClean="0">
                <a:solidFill>
                  <a:schemeClr val="tx1"/>
                </a:solidFill>
                <a:latin typeface="+mj-lt"/>
              </a:rPr>
            </a:br>
            <a:r>
              <a:rPr lang="en-US" sz="2400" dirty="0" smtClean="0">
                <a:solidFill>
                  <a:schemeClr val="tx1"/>
                </a:solidFill>
                <a:latin typeface="+mj-lt"/>
              </a:rPr>
              <a:t>1859</a:t>
            </a:r>
            <a:r>
              <a:rPr lang="en-US" sz="3200" dirty="0" smtClean="0"/>
              <a:t/>
            </a:r>
            <a:br>
              <a:rPr lang="en-US" sz="3200" dirty="0" smtClean="0"/>
            </a:br>
            <a:endParaRPr lang="en-US" sz="3200" dirty="0">
              <a:solidFill>
                <a:srgbClr val="5F5F5F"/>
              </a:solidFill>
            </a:endParaRPr>
          </a:p>
        </p:txBody>
      </p:sp>
      <p:sp>
        <p:nvSpPr>
          <p:cNvPr id="4" name="Content Placeholder 3"/>
          <p:cNvSpPr>
            <a:spLocks noGrp="1"/>
          </p:cNvSpPr>
          <p:nvPr>
            <p:ph idx="1"/>
          </p:nvPr>
        </p:nvSpPr>
        <p:spPr/>
        <p:txBody>
          <a:bodyPr/>
          <a:lstStyle/>
          <a:p>
            <a:pPr marL="0" indent="0">
              <a:buNone/>
            </a:pPr>
            <a:r>
              <a:rPr lang="en-US" sz="2200" dirty="0" smtClean="0">
                <a:latin typeface="+mn-lt"/>
              </a:rPr>
              <a:t/>
            </a:r>
            <a:br>
              <a:rPr lang="en-US" sz="2200" dirty="0" smtClean="0">
                <a:latin typeface="+mn-lt"/>
              </a:rPr>
            </a:br>
            <a:r>
              <a:rPr lang="en-US" sz="2200" dirty="0" smtClean="0">
                <a:latin typeface="+mn-lt"/>
              </a:rPr>
              <a:t/>
            </a:r>
            <a:br>
              <a:rPr lang="en-US" sz="2200" dirty="0" smtClean="0">
                <a:latin typeface="+mn-lt"/>
              </a:rPr>
            </a:br>
            <a:r>
              <a:rPr lang="en-US" sz="2400" dirty="0" smtClean="0">
                <a:solidFill>
                  <a:srgbClr val="225790"/>
                </a:solidFill>
                <a:latin typeface="+mn-lt"/>
              </a:rPr>
              <a:t>Excerpt:</a:t>
            </a:r>
          </a:p>
          <a:p>
            <a:pPr marL="0" indent="0">
              <a:buNone/>
            </a:pPr>
            <a:r>
              <a:rPr lang="en-US" sz="2100" dirty="0" smtClean="0"/>
              <a:t>“A </a:t>
            </a:r>
            <a:r>
              <a:rPr lang="en-US" sz="2100" dirty="0"/>
              <a:t>white man, a free man, </a:t>
            </a:r>
            <a:r>
              <a:rPr lang="en-US" sz="2100" b="1" dirty="0"/>
              <a:t>John Brown, sought to deliver these negro slaves from bondage</a:t>
            </a:r>
            <a:r>
              <a:rPr lang="en-US" sz="2100" dirty="0"/>
              <a:t>. Assuredly, if insurrection is ever a sacred duty, it must be when it is directed against </a:t>
            </a:r>
            <a:r>
              <a:rPr lang="en-US" sz="2100" dirty="0" smtClean="0"/>
              <a:t>Slavery…he </a:t>
            </a:r>
            <a:r>
              <a:rPr lang="en-US" sz="2100" dirty="0"/>
              <a:t>sounded to these men, these oppressed brothers, the rallying cry of Freedom</a:t>
            </a:r>
            <a:r>
              <a:rPr lang="en-US" sz="2100" dirty="0" smtClean="0"/>
              <a:t>.”</a:t>
            </a:r>
            <a:endParaRPr lang="en-US" sz="2100" dirty="0"/>
          </a:p>
        </p:txBody>
      </p:sp>
    </p:spTree>
    <p:extLst>
      <p:ext uri="{BB962C8B-B14F-4D97-AF65-F5344CB8AC3E}">
        <p14:creationId xmlns="" xmlns:p14="http://schemas.microsoft.com/office/powerpoint/2010/main" xmlns:mv="urn:schemas-microsoft-com:mac:vml" xmlns:mc="http://schemas.openxmlformats.org/markup-compatibility/2006" val="413663912"/>
      </p:ext>
    </p:extLst>
  </p:cSld>
  <p:clrMapOvr>
    <a:masterClrMapping/>
  </p:clrMapOvr>
  <mc:AlternateContent xmlns:mc="http://schemas.openxmlformats.org/markup-compatibility/2006">
    <mc:Choice xmlns="" xmlns:p14="http://schemas.microsoft.com/office/powerpoint/2010/main" xmlns:mv="urn:schemas-microsoft-com:mac:vml"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644525"/>
            <a:ext cx="8229600" cy="1184275"/>
          </a:xfrm>
        </p:spPr>
        <p:txBody>
          <a:bodyPr/>
          <a:lstStyle/>
          <a:p>
            <a:r>
              <a:rPr lang="en-US" sz="3200" dirty="0" smtClean="0"/>
              <a:t>A Letter To Mr. &amp; Mrs. James H. Burton </a:t>
            </a:r>
            <a:br>
              <a:rPr lang="en-US" sz="3200" dirty="0" smtClean="0"/>
            </a:br>
            <a:r>
              <a:rPr lang="en-US" sz="2400" dirty="0" smtClean="0">
                <a:solidFill>
                  <a:schemeClr val="tx1"/>
                </a:solidFill>
                <a:latin typeface="+mj-lt"/>
              </a:rPr>
              <a:t>From George </a:t>
            </a:r>
            <a:r>
              <a:rPr lang="en-US" sz="2400" dirty="0" err="1" smtClean="0">
                <a:solidFill>
                  <a:schemeClr val="tx1"/>
                </a:solidFill>
                <a:latin typeface="+mj-lt"/>
              </a:rPr>
              <a:t>Mauzy</a:t>
            </a:r>
            <a:r>
              <a:rPr lang="en-US" sz="2400" dirty="0" smtClean="0">
                <a:solidFill>
                  <a:schemeClr val="tx1"/>
                </a:solidFill>
                <a:latin typeface="+mj-lt"/>
              </a:rPr>
              <a:t>, a citizen of Harpers Ferry, Virginia</a:t>
            </a:r>
            <a:br>
              <a:rPr lang="en-US" sz="2400" dirty="0" smtClean="0">
                <a:solidFill>
                  <a:schemeClr val="tx1"/>
                </a:solidFill>
                <a:latin typeface="+mj-lt"/>
              </a:rPr>
            </a:br>
            <a:r>
              <a:rPr lang="en-US" sz="2400" dirty="0" smtClean="0">
                <a:solidFill>
                  <a:schemeClr val="tx1"/>
                </a:solidFill>
                <a:latin typeface="+mj-lt"/>
              </a:rPr>
              <a:t>December 3, 1859</a:t>
            </a:r>
            <a:r>
              <a:rPr lang="en-US" sz="3200" dirty="0" smtClean="0"/>
              <a:t/>
            </a:r>
            <a:br>
              <a:rPr lang="en-US" sz="3200" dirty="0" smtClean="0"/>
            </a:br>
            <a:endParaRPr lang="en-US" sz="3200" dirty="0">
              <a:solidFill>
                <a:srgbClr val="5F5F5F"/>
              </a:solidFill>
            </a:endParaRPr>
          </a:p>
        </p:txBody>
      </p:sp>
      <p:sp>
        <p:nvSpPr>
          <p:cNvPr id="3" name="Content Placeholder 2"/>
          <p:cNvSpPr>
            <a:spLocks noGrp="1"/>
          </p:cNvSpPr>
          <p:nvPr>
            <p:ph idx="1"/>
          </p:nvPr>
        </p:nvSpPr>
        <p:spPr/>
        <p:txBody>
          <a:bodyPr/>
          <a:lstStyle/>
          <a:p>
            <a:pPr marL="0" indent="0">
              <a:spcAft>
                <a:spcPts val="4800"/>
              </a:spcAft>
              <a:buNone/>
            </a:pPr>
            <a:r>
              <a:rPr lang="en-US" sz="2100" dirty="0" smtClean="0">
                <a:latin typeface="+mn-lt"/>
              </a:rPr>
              <a:t/>
            </a:r>
            <a:br>
              <a:rPr lang="en-US" sz="2100" dirty="0" smtClean="0">
                <a:latin typeface="+mn-lt"/>
              </a:rPr>
            </a:br>
            <a:r>
              <a:rPr lang="en-US" sz="2400" dirty="0" smtClean="0">
                <a:solidFill>
                  <a:srgbClr val="225790"/>
                </a:solidFill>
                <a:latin typeface="+mn-lt"/>
              </a:rPr>
              <a:t>Excerpt:</a:t>
            </a:r>
            <a:r>
              <a:rPr lang="en-US" sz="2100" dirty="0" smtClean="0">
                <a:latin typeface="+mn-lt"/>
              </a:rPr>
              <a:t/>
            </a:r>
            <a:br>
              <a:rPr lang="en-US" sz="2100" dirty="0" smtClean="0">
                <a:latin typeface="+mn-lt"/>
              </a:rPr>
            </a:br>
            <a:r>
              <a:rPr lang="en-US" sz="2100" dirty="0" smtClean="0">
                <a:latin typeface="+mn-lt"/>
              </a:rPr>
              <a:t>“</a:t>
            </a:r>
            <a:r>
              <a:rPr lang="en-US" sz="2100" dirty="0" smtClean="0"/>
              <a:t>This </a:t>
            </a:r>
            <a:r>
              <a:rPr lang="en-US" sz="2100" dirty="0"/>
              <a:t>has been one of the most remarkable circumstances that ever occurred in this country, </a:t>
            </a:r>
            <a:r>
              <a:rPr lang="en-US" sz="2100" b="1" dirty="0"/>
              <a:t>this old fanatic made no confession </a:t>
            </a:r>
            <a:r>
              <a:rPr lang="en-US" sz="2100" dirty="0"/>
              <a:t>whatever, nor concession that he was wrong, but contended that he was right in everything he done, that he done great service to God, would not let a minister of any denomination come near or say anything to him, but what else could be expected from </a:t>
            </a:r>
            <a:r>
              <a:rPr lang="en-US" sz="2100" dirty="0" smtClean="0"/>
              <a:t>him…”</a:t>
            </a:r>
            <a:endParaRPr lang="en-US" sz="2100" dirty="0"/>
          </a:p>
        </p:txBody>
      </p:sp>
    </p:spTree>
    <p:extLst>
      <p:ext uri="{BB962C8B-B14F-4D97-AF65-F5344CB8AC3E}">
        <p14:creationId xmlns="" xmlns:p14="http://schemas.microsoft.com/office/powerpoint/2010/main" xmlns:mv="urn:schemas-microsoft-com:mac:vml" xmlns:mc="http://schemas.openxmlformats.org/markup-compatibility/2006" val="2814928640"/>
      </p:ext>
    </p:extLst>
  </p:cSld>
  <p:clrMapOvr>
    <a:masterClrMapping/>
  </p:clrMapOvr>
  <mc:AlternateContent xmlns:mc="http://schemas.openxmlformats.org/markup-compatibility/2006">
    <mc:Choice xmlns="" xmlns:p14="http://schemas.microsoft.com/office/powerpoint/2010/main" xmlns:mv="urn:schemas-microsoft-com:mac:vml"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73113"/>
          </a:xfrm>
        </p:spPr>
        <p:txBody>
          <a:bodyPr/>
          <a:lstStyle/>
          <a:p>
            <a:r>
              <a:rPr lang="en-US" sz="4000" dirty="0" smtClean="0">
                <a:solidFill>
                  <a:schemeClr val="bg1"/>
                </a:solidFill>
                <a:hlinkClick r:id="rId3"/>
              </a:rPr>
              <a:t>Discussion</a:t>
            </a:r>
            <a:endParaRPr lang="en-US" sz="4000" dirty="0">
              <a:solidFill>
                <a:schemeClr val="bg1"/>
              </a:solidFill>
            </a:endParaRPr>
          </a:p>
        </p:txBody>
      </p:sp>
      <p:sp>
        <p:nvSpPr>
          <p:cNvPr id="3" name="Content Placeholder 2"/>
          <p:cNvSpPr>
            <a:spLocks noGrp="1"/>
          </p:cNvSpPr>
          <p:nvPr>
            <p:ph idx="1"/>
          </p:nvPr>
        </p:nvSpPr>
        <p:spPr>
          <a:xfrm>
            <a:off x="457200" y="1638300"/>
            <a:ext cx="8229600" cy="3581399"/>
          </a:xfrm>
        </p:spPr>
        <p:txBody>
          <a:bodyPr>
            <a:noAutofit/>
          </a:bodyPr>
          <a:lstStyle/>
          <a:p>
            <a:r>
              <a:rPr lang="en-US" sz="2500" dirty="0" smtClean="0">
                <a:solidFill>
                  <a:schemeClr val="bg1"/>
                </a:solidFill>
              </a:rPr>
              <a:t>Watch the John Brown Raid video.  Click </a:t>
            </a:r>
            <a:r>
              <a:rPr lang="en-US" sz="2500" dirty="0" smtClean="0">
                <a:solidFill>
                  <a:schemeClr val="bg1"/>
                </a:solidFill>
                <a:hlinkClick r:id="rId3"/>
              </a:rPr>
              <a:t>here</a:t>
            </a:r>
            <a:r>
              <a:rPr lang="en-US" sz="2500" dirty="0" smtClean="0">
                <a:solidFill>
                  <a:schemeClr val="bg1"/>
                </a:solidFill>
              </a:rPr>
              <a:t>.</a:t>
            </a:r>
          </a:p>
          <a:p>
            <a:r>
              <a:rPr lang="en-US" sz="2500" dirty="0" smtClean="0">
                <a:solidFill>
                  <a:schemeClr val="bg1"/>
                </a:solidFill>
              </a:rPr>
              <a:t>What </a:t>
            </a:r>
            <a:r>
              <a:rPr lang="en-US" sz="2500" dirty="0" smtClean="0">
                <a:solidFill>
                  <a:schemeClr val="bg1"/>
                </a:solidFill>
              </a:rPr>
              <a:t>was John Brown trying to do when he raided Harpers Ferry?</a:t>
            </a:r>
          </a:p>
          <a:p>
            <a:r>
              <a:rPr lang="en-US" sz="2500" dirty="0" smtClean="0">
                <a:solidFill>
                  <a:schemeClr val="bg1"/>
                </a:solidFill>
              </a:rPr>
              <a:t>Why would he want to do this?</a:t>
            </a:r>
          </a:p>
          <a:p>
            <a:r>
              <a:rPr lang="en-US" sz="2500" dirty="0" smtClean="0">
                <a:solidFill>
                  <a:schemeClr val="bg1"/>
                </a:solidFill>
              </a:rPr>
              <a:t>Were reactions to his actions the same throughout the country?</a:t>
            </a:r>
          </a:p>
          <a:p>
            <a:r>
              <a:rPr lang="en-US" sz="2500" dirty="0" smtClean="0">
                <a:solidFill>
                  <a:schemeClr val="bg1"/>
                </a:solidFill>
              </a:rPr>
              <a:t>Who might be upset by his actions and reasons for taking action?</a:t>
            </a:r>
          </a:p>
          <a:p>
            <a:r>
              <a:rPr lang="en-US" sz="2500" dirty="0" smtClean="0">
                <a:solidFill>
                  <a:schemeClr val="bg1"/>
                </a:solidFill>
              </a:rPr>
              <a:t>Who might be upset by his actions, but not his reason?</a:t>
            </a:r>
          </a:p>
        </p:txBody>
      </p:sp>
    </p:spTree>
    <p:extLst>
      <p:ext uri="{BB962C8B-B14F-4D97-AF65-F5344CB8AC3E}">
        <p14:creationId xmlns="" xmlns:p14="http://schemas.microsoft.com/office/powerpoint/2010/main" xmlns:mv="urn:schemas-microsoft-com:mac:vml" xmlns:mc="http://schemas.openxmlformats.org/markup-compatibility/2006" val="395361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il-war-curriculum-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TotalTime>
  <Words>281</Words>
  <Application>Microsoft Office PowerPoint</Application>
  <PresentationFormat>On-screen Show (4:3)</PresentationFormat>
  <Paragraphs>33</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civil-war-curriculum-draft</vt:lpstr>
      <vt:lpstr>John Brown’s Raid </vt:lpstr>
      <vt:lpstr>John Brown Plans Raid</vt:lpstr>
      <vt:lpstr>John Brown Raids Harper’s Ferry</vt:lpstr>
      <vt:lpstr>Results of John Brown’s Raid</vt:lpstr>
      <vt:lpstr>Slide 5</vt:lpstr>
      <vt:lpstr>John Brown was hanged on Dec. 2, 1859</vt:lpstr>
      <vt:lpstr>Letter to the London News  Regarding John Brown By Victor Hugo  1859 </vt:lpstr>
      <vt:lpstr>A Letter To Mr. &amp; Mrs. James H. Burton  From George Mauzy, a citizen of Harpers Ferry, Virginia December 3, 1859 </vt:lpstr>
      <vt:lpstr>Discussion</vt:lpstr>
    </vt:vector>
  </TitlesOfParts>
  <Company>Civil War Preservation 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Osier</dc:creator>
  <cp:lastModifiedBy>debbie_rohlmeier</cp:lastModifiedBy>
  <cp:revision>28</cp:revision>
  <dcterms:created xsi:type="dcterms:W3CDTF">2011-02-25T19:27:41Z</dcterms:created>
  <dcterms:modified xsi:type="dcterms:W3CDTF">2014-01-27T23:01:30Z</dcterms:modified>
</cp:coreProperties>
</file>