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embeddedFontLst>
    <p:embeddedFont>
      <p:font typeface="Nunito"/>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Nunito-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Nunito-bold.fntdata"/><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 Target="slides/slide.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3" name="Shape 6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8" name="Shape 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Nunito"/>
                <a:ea typeface="Nunito"/>
                <a:cs typeface="Nunito"/>
                <a:sym typeface="Nunito"/>
              </a:rPr>
              <a:t>After initial Union success, the Confederates counter-attacked and the disorganized Union troops withdrew to Washington D.C.  </a:t>
            </a:r>
          </a:p>
          <a:p>
            <a:pPr indent="0" lvl="0" marL="0" marR="0" rtl="0" algn="l">
              <a:spcBef>
                <a:spcPts val="600"/>
              </a:spcBef>
              <a:spcAft>
                <a:spcPts val="0"/>
              </a:spcAft>
              <a:buClr>
                <a:schemeClr val="dk1"/>
              </a:buClr>
              <a:buSzPct val="25000"/>
              <a:buFont typeface="Arial"/>
              <a:buNone/>
            </a:pPr>
            <a:r>
              <a:rPr b="1" i="0" lang="en-US" sz="1200" u="none" cap="none" strike="noStrike">
                <a:solidFill>
                  <a:schemeClr val="dk1"/>
                </a:solidFill>
                <a:latin typeface="Nunito"/>
                <a:ea typeface="Nunito"/>
                <a:cs typeface="Nunito"/>
                <a:sym typeface="Nunito"/>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indent="0" lvl="0" marL="0" marR="0" rtl="0" algn="l">
              <a:spcBef>
                <a:spcPts val="600"/>
              </a:spcBef>
              <a:spcAft>
                <a:spcPts val="0"/>
              </a:spcAft>
              <a:buClr>
                <a:schemeClr val="dk1"/>
              </a:buClr>
              <a:buSzPct val="25000"/>
              <a:buFont typeface="Arial"/>
              <a:buNone/>
            </a:pPr>
            <a:r>
              <a:rPr b="1" i="0" lang="en-US" sz="1200" u="none" cap="none" strike="noStrike">
                <a:solidFill>
                  <a:schemeClr val="dk1"/>
                </a:solidFill>
                <a:latin typeface="Nunito"/>
                <a:ea typeface="Nunito"/>
                <a:cs typeface="Nunito"/>
                <a:sym typeface="Nunito"/>
              </a:rPr>
              <a:t>The Battle of First Manassas made both sides realize that the war would be </a:t>
            </a:r>
            <a:r>
              <a:rPr b="1" i="0" lang="en-US" sz="1200" u="none" cap="none" strike="noStrike">
                <a:solidFill>
                  <a:srgbClr val="FF0000"/>
                </a:solidFill>
                <a:latin typeface="Nunito"/>
                <a:ea typeface="Nunito"/>
                <a:cs typeface="Nunito"/>
                <a:sym typeface="Nunito"/>
              </a:rPr>
              <a:t>longer</a:t>
            </a:r>
            <a:r>
              <a:rPr b="1" i="0" lang="en-US" sz="1200" u="none" cap="none" strike="noStrike">
                <a:solidFill>
                  <a:schemeClr val="dk1"/>
                </a:solidFill>
                <a:latin typeface="Nunito"/>
                <a:ea typeface="Nunito"/>
                <a:cs typeface="Nunito"/>
                <a:sym typeface="Nunito"/>
              </a:rPr>
              <a:t> and </a:t>
            </a:r>
            <a:r>
              <a:rPr b="1" i="0" lang="en-US" sz="1200" u="none" cap="none" strike="noStrike">
                <a:solidFill>
                  <a:srgbClr val="FF0000"/>
                </a:solidFill>
                <a:latin typeface="Nunito"/>
                <a:ea typeface="Nunito"/>
                <a:cs typeface="Nunito"/>
                <a:sym typeface="Nunito"/>
              </a:rPr>
              <a:t>bloodier</a:t>
            </a:r>
            <a:r>
              <a:rPr b="1" i="0" lang="en-US" sz="1200" u="none" cap="none" strike="noStrike">
                <a:solidFill>
                  <a:schemeClr val="dk1"/>
                </a:solidFill>
                <a:latin typeface="Nunito"/>
                <a:ea typeface="Nunito"/>
                <a:cs typeface="Nunito"/>
                <a:sym typeface="Nunito"/>
              </a:rPr>
              <a:t> than anticipated.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3" name="Shape 16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6" name="Shape 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3" name="Shape 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3" name="Shape 1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685800" y="1771200"/>
            <a:ext cx="7772400" cy="11663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5" name="Shape 15"/>
          <p:cNvSpPr txBox="1"/>
          <p:nvPr>
            <p:ph idx="1" type="subTitle"/>
          </p:nvPr>
        </p:nvSpPr>
        <p:spPr>
          <a:xfrm>
            <a:off x="1371600" y="3065400"/>
            <a:ext cx="6400799" cy="1752600"/>
          </a:xfrm>
          <a:prstGeom prst="rect">
            <a:avLst/>
          </a:prstGeom>
          <a:noFill/>
          <a:ln>
            <a:noFill/>
          </a:ln>
        </p:spPr>
        <p:txBody>
          <a:bodyPr anchorCtr="0" anchor="t" bIns="91425" lIns="91425" rIns="91425" tIns="91425"/>
          <a:lstStyle>
            <a:lvl1pPr indent="0" lvl="0" marL="0" marR="0" rtl="0" algn="ctr">
              <a:spcBef>
                <a:spcPts val="560"/>
              </a:spcBef>
              <a:spcAft>
                <a:spcPts val="0"/>
              </a:spcAft>
              <a:buClr>
                <a:schemeClr val="dk1"/>
              </a:buClr>
              <a:buFont typeface="Arial"/>
              <a:buNone/>
              <a:defRPr/>
            </a:lvl1pPr>
            <a:lvl2pPr indent="0" lvl="1" marL="457200" marR="0" rtl="0" algn="ctr">
              <a:spcBef>
                <a:spcPts val="560"/>
              </a:spcBef>
              <a:spcAft>
                <a:spcPts val="0"/>
              </a:spcAft>
              <a:buClr>
                <a:srgbClr val="888888"/>
              </a:buClr>
              <a:buFont typeface="Arial"/>
              <a:buNone/>
              <a:defRPr/>
            </a:lvl2pPr>
            <a:lvl3pPr indent="0" lvl="2" marL="914400" marR="0" rtl="0" algn="ctr">
              <a:spcBef>
                <a:spcPts val="480"/>
              </a:spcBef>
              <a:spcAft>
                <a:spcPts val="0"/>
              </a:spcAft>
              <a:buClr>
                <a:srgbClr val="888888"/>
              </a:buClr>
              <a:buFont typeface="Arial"/>
              <a:buNone/>
              <a:defRPr/>
            </a:lvl3pPr>
            <a:lvl4pPr indent="0" lvl="3" marL="1371600" marR="0" rtl="0" algn="ctr">
              <a:spcBef>
                <a:spcPts val="400"/>
              </a:spcBef>
              <a:spcAft>
                <a:spcPts val="0"/>
              </a:spcAft>
              <a:buClr>
                <a:srgbClr val="888888"/>
              </a:buClr>
              <a:buFont typeface="Arial"/>
              <a:buNone/>
              <a:defRPr/>
            </a:lvl4pPr>
            <a:lvl5pPr indent="0" lvl="4" marL="1828800" marR="0" rtl="0" algn="ctr">
              <a:spcBef>
                <a:spcPts val="400"/>
              </a:spcBef>
              <a:spcAft>
                <a:spcPts val="0"/>
              </a:spcAft>
              <a:buClr>
                <a:srgbClr val="888888"/>
              </a:buClr>
              <a:buFont typeface="Arial"/>
              <a:buNone/>
              <a:defRPr/>
            </a:lvl5pPr>
            <a:lvl6pPr indent="0" lvl="5" marL="2286000" marR="0" rtl="0" algn="ctr">
              <a:spcBef>
                <a:spcPts val="400"/>
              </a:spcBef>
              <a:buClr>
                <a:srgbClr val="888888"/>
              </a:buClr>
              <a:buFont typeface="Arial"/>
              <a:buNone/>
              <a:defRPr/>
            </a:lvl6pPr>
            <a:lvl7pPr indent="0" lvl="6" marL="2743200" marR="0" rtl="0" algn="ctr">
              <a:spcBef>
                <a:spcPts val="400"/>
              </a:spcBef>
              <a:buClr>
                <a:srgbClr val="888888"/>
              </a:buClr>
              <a:buFont typeface="Arial"/>
              <a:buNone/>
              <a:defRPr/>
            </a:lvl7pPr>
            <a:lvl8pPr indent="0" lvl="7" marL="3200400" marR="0" rtl="0" algn="ctr">
              <a:spcBef>
                <a:spcPts val="400"/>
              </a:spcBef>
              <a:buClr>
                <a:srgbClr val="888888"/>
              </a:buClr>
              <a:buFont typeface="Arial"/>
              <a:buNone/>
              <a:defRPr/>
            </a:lvl8pPr>
            <a:lvl9pPr indent="0" lvl="8" marL="3657600" marR="0" rtl="0" algn="ctr">
              <a:spcBef>
                <a:spcPts val="400"/>
              </a:spcBef>
              <a:buClr>
                <a:srgbClr val="888888"/>
              </a:buClr>
              <a:buFont typeface="Arial"/>
              <a:buNone/>
              <a:defRPr/>
            </a:lvl9pPr>
          </a:lstStyle>
          <a:p/>
        </p:txBody>
      </p:sp>
      <p:sp>
        <p:nvSpPr>
          <p:cNvPr id="16" name="Shape 16"/>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644525"/>
            <a:ext cx="8229600" cy="773113"/>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457200" y="1600200"/>
            <a:ext cx="8229600" cy="420588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6" name="Shape 56"/>
        <p:cNvGrpSpPr/>
        <p:nvPr/>
      </p:nvGrpSpPr>
      <p:grpSpPr>
        <a:xfrm>
          <a:off x="0" y="0"/>
          <a:ext cx="0" cy="0"/>
          <a:chOff x="0" y="0"/>
          <a:chExt cx="0" cy="0"/>
        </a:xfrm>
      </p:grpSpPr>
      <p:sp>
        <p:nvSpPr>
          <p:cNvPr id="57" name="Shape 57"/>
          <p:cNvSpPr txBox="1"/>
          <p:nvPr>
            <p:ph type="title"/>
          </p:nvPr>
        </p:nvSpPr>
        <p:spPr>
          <a:xfrm rot="5400000">
            <a:off x="4879418" y="2024619"/>
            <a:ext cx="5557362" cy="20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 type="body"/>
          </p:nvPr>
        </p:nvSpPr>
        <p:spPr>
          <a:xfrm rot="5400000">
            <a:off x="688419" y="43420"/>
            <a:ext cx="5557361" cy="60197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 name="Shape 59"/>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1" name="Shape 21"/>
        <p:cNvGrpSpPr/>
        <p:nvPr/>
      </p:nvGrpSpPr>
      <p:grpSpPr>
        <a:xfrm>
          <a:off x="0" y="0"/>
          <a:ext cx="0" cy="0"/>
          <a:chOff x="0" y="0"/>
          <a:chExt cx="0" cy="0"/>
        </a:xfrm>
      </p:grpSpPr>
      <p:sp>
        <p:nvSpPr>
          <p:cNvPr id="22" name="Shape 22"/>
          <p:cNvSpPr txBox="1"/>
          <p:nvPr>
            <p:ph type="title"/>
          </p:nvPr>
        </p:nvSpPr>
        <p:spPr>
          <a:xfrm>
            <a:off x="457200" y="644525"/>
            <a:ext cx="8229600" cy="773113"/>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457200" y="1600200"/>
            <a:ext cx="4038599" cy="42317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2" type="body"/>
          </p:nvPr>
        </p:nvSpPr>
        <p:spPr>
          <a:xfrm>
            <a:off x="4648200" y="1600200"/>
            <a:ext cx="4038599" cy="42318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x="0" y="0"/>
          <a:ext cx="0" cy="0"/>
          <a:chOff x="0" y="0"/>
          <a:chExt cx="0" cy="0"/>
        </a:xfrm>
      </p:grpSpPr>
      <p:sp>
        <p:nvSpPr>
          <p:cNvPr id="27" name="Shape 27"/>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8" name="Shape 28"/>
        <p:cNvGrpSpPr/>
        <p:nvPr/>
      </p:nvGrpSpPr>
      <p:grpSpPr>
        <a:xfrm>
          <a:off x="0" y="0"/>
          <a:ext cx="0" cy="0"/>
          <a:chOff x="0" y="0"/>
          <a:chExt cx="0" cy="0"/>
        </a:xfrm>
      </p:grpSpPr>
      <p:sp>
        <p:nvSpPr>
          <p:cNvPr id="29" name="Shape 29"/>
          <p:cNvSpPr txBox="1"/>
          <p:nvPr>
            <p:ph type="title"/>
          </p:nvPr>
        </p:nvSpPr>
        <p:spPr>
          <a:xfrm>
            <a:off x="457200" y="644525"/>
            <a:ext cx="8229600" cy="773113"/>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Clr>
                <a:schemeClr val="dk1"/>
              </a:buClr>
              <a:buFont typeface="Calibri"/>
              <a:buNone/>
              <a:defRPr/>
            </a:lvl1pPr>
            <a:lvl2pPr indent="0" lvl="1" marL="457200" rtl="0">
              <a:spcBef>
                <a:spcPts val="0"/>
              </a:spcBef>
              <a:buFont typeface="Calibri"/>
              <a:buNone/>
              <a:defRPr/>
            </a:lvl2pPr>
            <a:lvl3pPr indent="0" lvl="2" marL="914400" rtl="0">
              <a:spcBef>
                <a:spcPts val="0"/>
              </a:spcBef>
              <a:buFont typeface="Georgia"/>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1" name="Shape 31"/>
          <p:cNvSpPr txBox="1"/>
          <p:nvPr>
            <p:ph idx="2" type="body"/>
          </p:nvPr>
        </p:nvSpPr>
        <p:spPr>
          <a:xfrm>
            <a:off x="457200" y="2174875"/>
            <a:ext cx="4040187" cy="367440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Clr>
                <a:srgbClr val="000000"/>
              </a:buClr>
              <a:buFont typeface="Calibri"/>
              <a:buNone/>
              <a:defRPr/>
            </a:lvl1pPr>
            <a:lvl2pPr indent="0" lvl="1" marL="457200" rtl="0">
              <a:spcBef>
                <a:spcPts val="0"/>
              </a:spcBef>
              <a:buFont typeface="Calibri"/>
              <a:buNone/>
              <a:defRPr/>
            </a:lvl2pPr>
            <a:lvl3pPr indent="0" lvl="2" marL="914400" rtl="0">
              <a:spcBef>
                <a:spcPts val="0"/>
              </a:spcBef>
              <a:buFont typeface="Georgia"/>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3" name="Shape 33"/>
          <p:cNvSpPr txBox="1"/>
          <p:nvPr>
            <p:ph idx="4" type="body"/>
          </p:nvPr>
        </p:nvSpPr>
        <p:spPr>
          <a:xfrm>
            <a:off x="4645025" y="2174875"/>
            <a:ext cx="4041774" cy="367440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644525"/>
            <a:ext cx="8229600" cy="773113"/>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8" name="Shape 38"/>
        <p:cNvGrpSpPr/>
        <p:nvPr/>
      </p:nvGrpSpPr>
      <p:grpSpPr>
        <a:xfrm>
          <a:off x="0" y="0"/>
          <a:ext cx="0" cy="0"/>
          <a:chOff x="0" y="0"/>
          <a:chExt cx="0" cy="0"/>
        </a:xfrm>
      </p:grpSpPr>
      <p:sp>
        <p:nvSpPr>
          <p:cNvPr id="39" name="Shape 39"/>
          <p:cNvSpPr txBox="1"/>
          <p:nvPr>
            <p:ph type="title"/>
          </p:nvPr>
        </p:nvSpPr>
        <p:spPr>
          <a:xfrm>
            <a:off x="722312" y="3612019"/>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 type="body"/>
          </p:nvPr>
        </p:nvSpPr>
        <p:spPr>
          <a:xfrm>
            <a:off x="722312" y="2111833"/>
            <a:ext cx="7772400" cy="1500187"/>
          </a:xfrm>
          <a:prstGeom prst="rect">
            <a:avLst/>
          </a:prstGeom>
          <a:noFill/>
          <a:ln>
            <a:noFill/>
          </a:ln>
        </p:spPr>
        <p:txBody>
          <a:bodyPr anchorCtr="0" anchor="b" bIns="91425" lIns="91425" rIns="91425" tIns="91425"/>
          <a:lstStyle>
            <a:lvl1pPr indent="0" lvl="0" marL="0" rtl="0">
              <a:spcBef>
                <a:spcPts val="0"/>
              </a:spcBef>
              <a:buClr>
                <a:schemeClr val="dk1"/>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Georgia"/>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41" name="Shape 41"/>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2" name="Shape 42"/>
        <p:cNvGrpSpPr/>
        <p:nvPr/>
      </p:nvGrpSpPr>
      <p:grpSpPr>
        <a:xfrm>
          <a:off x="0" y="0"/>
          <a:ext cx="0" cy="0"/>
          <a:chOff x="0" y="0"/>
          <a:chExt cx="0" cy="0"/>
        </a:xfrm>
      </p:grpSpPr>
      <p:sp>
        <p:nvSpPr>
          <p:cNvPr id="43" name="Shape 43"/>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1" type="body"/>
          </p:nvPr>
        </p:nvSpPr>
        <p:spPr>
          <a:xfrm>
            <a:off x="3575050" y="273050"/>
            <a:ext cx="5111750" cy="552439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2" type="body"/>
          </p:nvPr>
        </p:nvSpPr>
        <p:spPr>
          <a:xfrm>
            <a:off x="457200" y="1435100"/>
            <a:ext cx="3008313" cy="4362340"/>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Georgia"/>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6" name="Shape 46"/>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7" name="Shape 47"/>
        <p:cNvGrpSpPr/>
        <p:nvPr/>
      </p:nvGrpSpPr>
      <p:grpSpPr>
        <a:xfrm>
          <a:off x="0" y="0"/>
          <a:ext cx="0" cy="0"/>
          <a:chOff x="0" y="0"/>
          <a:chExt cx="0" cy="0"/>
        </a:xfrm>
      </p:grpSpPr>
      <p:sp>
        <p:nvSpPr>
          <p:cNvPr id="48" name="Shape 48"/>
          <p:cNvSpPr txBox="1"/>
          <p:nvPr>
            <p:ph type="title"/>
          </p:nvPr>
        </p:nvSpPr>
        <p:spPr>
          <a:xfrm>
            <a:off x="1792288" y="4800600"/>
            <a:ext cx="5486399" cy="41796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p:nvPr>
            <p:ph idx="2" type="pic"/>
          </p:nvPr>
        </p:nvSpPr>
        <p:spPr>
          <a:xfrm>
            <a:off x="1792288" y="612775"/>
            <a:ext cx="5486399" cy="4114800"/>
          </a:xfrm>
          <a:prstGeom prst="rect">
            <a:avLst/>
          </a:prstGeom>
          <a:noFill/>
          <a:ln>
            <a:noFill/>
          </a:ln>
        </p:spPr>
      </p:sp>
      <p:sp>
        <p:nvSpPr>
          <p:cNvPr id="50" name="Shape 50"/>
          <p:cNvSpPr txBox="1"/>
          <p:nvPr>
            <p:ph idx="1" type="body"/>
          </p:nvPr>
        </p:nvSpPr>
        <p:spPr>
          <a:xfrm>
            <a:off x="1792288" y="5246378"/>
            <a:ext cx="5486399" cy="585621"/>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Georgia"/>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1" name="Shape 51"/>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2" name="Shape 52"/>
        <p:cNvGrpSpPr/>
        <p:nvPr/>
      </p:nvGrpSpPr>
      <p:grpSpPr>
        <a:xfrm>
          <a:off x="0" y="0"/>
          <a:ext cx="0" cy="0"/>
          <a:chOff x="0" y="0"/>
          <a:chExt cx="0" cy="0"/>
        </a:xfrm>
      </p:grpSpPr>
      <p:sp>
        <p:nvSpPr>
          <p:cNvPr id="53" name="Shape 53"/>
          <p:cNvSpPr txBox="1"/>
          <p:nvPr>
            <p:ph type="title"/>
          </p:nvPr>
        </p:nvSpPr>
        <p:spPr>
          <a:xfrm>
            <a:off x="457200" y="644525"/>
            <a:ext cx="8229600" cy="773113"/>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4" name="Shape 54"/>
          <p:cNvSpPr txBox="1"/>
          <p:nvPr>
            <p:ph idx="1" type="body"/>
          </p:nvPr>
        </p:nvSpPr>
        <p:spPr>
          <a:xfrm rot="5400000">
            <a:off x="2443162" y="-385762"/>
            <a:ext cx="4257674" cy="82296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 name="Shape 55"/>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xml"/><Relationship Id="rId12" Type="http://schemas.openxmlformats.org/officeDocument/2006/relationships/slideLayout" Target="../slideLayouts/slideLayout10.xml"/><Relationship Id="rId1" Type="http://schemas.openxmlformats.org/officeDocument/2006/relationships/image" Target="../media/image05.jpg"/><Relationship Id="rId2" Type="http://schemas.openxmlformats.org/officeDocument/2006/relationships/slideLayout" Target="../slideLayouts/slideLayout.xml"/><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644525"/>
            <a:ext cx="8229600" cy="773113"/>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1" name="Shape 11"/>
          <p:cNvSpPr txBox="1"/>
          <p:nvPr>
            <p:ph idx="1" type="body"/>
          </p:nvPr>
        </p:nvSpPr>
        <p:spPr>
          <a:xfrm>
            <a:off x="457200" y="1600200"/>
            <a:ext cx="8229600" cy="4257674"/>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Font typeface="Arial"/>
              <a:buChar char="•"/>
              <a:defRPr/>
            </a:lvl1pPr>
            <a:lvl2pPr indent="-107950" lvl="1" marL="742950" marR="0" rtl="0" algn="l">
              <a:spcBef>
                <a:spcPts val="560"/>
              </a:spcBef>
              <a:spcAft>
                <a:spcPts val="0"/>
              </a:spcAft>
              <a:buClr>
                <a:srgbClr val="225790"/>
              </a:buClr>
              <a:buFont typeface="Arial"/>
              <a:buChar char="–"/>
              <a:defRPr/>
            </a:lvl2pPr>
            <a:lvl3pPr indent="-76200" lvl="2" marL="1143000" marR="0" rtl="0" algn="l">
              <a:spcBef>
                <a:spcPts val="480"/>
              </a:spcBef>
              <a:spcAft>
                <a:spcPts val="0"/>
              </a:spcAft>
              <a:buClr>
                <a:schemeClr val="dk1"/>
              </a:buClr>
              <a:buFont typeface="Arial"/>
              <a:buChar char="•"/>
              <a:defRPr/>
            </a:lvl3pPr>
            <a:lvl4pPr indent="-101600" lvl="3" marL="1600200" marR="0" rtl="0" algn="l">
              <a:spcBef>
                <a:spcPts val="400"/>
              </a:spcBef>
              <a:spcAft>
                <a:spcPts val="0"/>
              </a:spcAft>
              <a:buClr>
                <a:srgbClr val="225790"/>
              </a:buClr>
              <a:buFont typeface="Arial"/>
              <a:buChar char="–"/>
              <a:defRPr/>
            </a:lvl4pPr>
            <a:lvl5pPr indent="-101600" lvl="4" marL="2057400" marR="0" rtl="0" algn="l">
              <a:spcBef>
                <a:spcPts val="400"/>
              </a:spcBef>
              <a:spcAft>
                <a:spcPts val="0"/>
              </a:spcAft>
              <a:buClr>
                <a:schemeClr val="dk1"/>
              </a:buClr>
              <a:buFont typeface="Arial"/>
              <a:buChar char="»"/>
              <a:defRPr/>
            </a:lvl5pPr>
            <a:lvl6pPr indent="-101600" lvl="5" marL="2514600" marR="0" rtl="0" algn="l">
              <a:spcBef>
                <a:spcPts val="400"/>
              </a:spcBef>
              <a:buClr>
                <a:schemeClr val="dk1"/>
              </a:buClr>
              <a:buFont typeface="Arial"/>
              <a:buChar char="•"/>
              <a:defRPr/>
            </a:lvl6pPr>
            <a:lvl7pPr indent="-101600" lvl="6" marL="2971800" marR="0" rtl="0" algn="l">
              <a:spcBef>
                <a:spcPts val="400"/>
              </a:spcBef>
              <a:buClr>
                <a:schemeClr val="dk1"/>
              </a:buClr>
              <a:buFont typeface="Arial"/>
              <a:buChar char="•"/>
              <a:defRPr/>
            </a:lvl7pPr>
            <a:lvl8pPr indent="-101600" lvl="7" marL="3429000" marR="0" rtl="0" algn="l">
              <a:spcBef>
                <a:spcPts val="400"/>
              </a:spcBef>
              <a:buClr>
                <a:schemeClr val="dk1"/>
              </a:buClr>
              <a:buFont typeface="Arial"/>
              <a:buChar char="•"/>
              <a:defRPr/>
            </a:lvl8pPr>
            <a:lvl9pPr indent="-101600" lvl="8" marL="3886200" marR="0" rtl="0" algn="l">
              <a:spcBef>
                <a:spcPts val="400"/>
              </a:spcBef>
              <a:buClr>
                <a:schemeClr val="dk1"/>
              </a:buClr>
              <a:buFont typeface="Arial"/>
              <a:buChar char="•"/>
              <a:defRPr/>
            </a:lvl9pPr>
          </a:lstStyle>
          <a:p/>
        </p:txBody>
      </p:sp>
      <p:sp>
        <p:nvSpPr>
          <p:cNvPr id="12" name="Shape 12"/>
          <p:cNvSpPr txBox="1"/>
          <p:nvPr>
            <p:ph idx="12" type="sldNum"/>
          </p:nvPr>
        </p:nvSpPr>
        <p:spPr>
          <a:xfrm>
            <a:off x="7767638" y="6356350"/>
            <a:ext cx="919162"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2.jp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 Id="rId4"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4" name="Shape 64"/>
        <p:cNvGrpSpPr/>
        <p:nvPr/>
      </p:nvGrpSpPr>
      <p:grpSpPr>
        <a:xfrm>
          <a:off x="0" y="0"/>
          <a:ext cx="0" cy="0"/>
          <a:chOff x="0" y="0"/>
          <a:chExt cx="0" cy="0"/>
        </a:xfrm>
      </p:grpSpPr>
      <p:sp>
        <p:nvSpPr>
          <p:cNvPr id="65" name="Shape 65"/>
          <p:cNvSpPr txBox="1"/>
          <p:nvPr>
            <p:ph type="ctrTitle"/>
          </p:nvPr>
        </p:nvSpPr>
        <p:spPr>
          <a:xfrm>
            <a:off x="685800" y="685800"/>
            <a:ext cx="7772400" cy="11663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lt1"/>
                </a:solidFill>
                <a:latin typeface="Georgia"/>
                <a:ea typeface="Georgia"/>
                <a:cs typeface="Georgia"/>
                <a:sym typeface="Georgia"/>
              </a:rPr>
              <a:t>1861: The Country </a:t>
            </a:r>
            <a:br>
              <a:rPr b="0" i="0" lang="en-US" sz="4400" u="none" cap="none" strike="noStrike">
                <a:solidFill>
                  <a:schemeClr val="lt1"/>
                </a:solidFill>
                <a:latin typeface="Georgia"/>
                <a:ea typeface="Georgia"/>
                <a:cs typeface="Georgia"/>
                <a:sym typeface="Georgia"/>
              </a:rPr>
            </a:br>
            <a:r>
              <a:rPr b="0" i="0" lang="en-US" sz="4400" u="none" cap="none" strike="noStrike">
                <a:solidFill>
                  <a:schemeClr val="lt1"/>
                </a:solidFill>
                <a:latin typeface="Georgia"/>
                <a:ea typeface="Georgia"/>
                <a:cs typeface="Georgia"/>
                <a:sym typeface="Georgia"/>
              </a:rPr>
              <a:t>Goes to War</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457200" y="457200"/>
            <a:ext cx="82296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rgbClr val="225790"/>
                </a:solidFill>
                <a:latin typeface="Georgia"/>
                <a:ea typeface="Georgia"/>
                <a:cs typeface="Georgia"/>
                <a:sym typeface="Georgia"/>
              </a:rPr>
              <a:t>Lincoln Elected President</a:t>
            </a:r>
            <a:br>
              <a:rPr b="0" i="0" lang="en-US" sz="4400" u="none" cap="none" strike="noStrike">
                <a:solidFill>
                  <a:srgbClr val="225790"/>
                </a:solidFill>
                <a:latin typeface="Georgia"/>
                <a:ea typeface="Georgia"/>
                <a:cs typeface="Georgia"/>
                <a:sym typeface="Georgia"/>
              </a:rPr>
            </a:br>
            <a:r>
              <a:rPr b="0" i="0" lang="en-US" sz="2800" u="none" cap="none" strike="noStrike">
                <a:solidFill>
                  <a:schemeClr val="dk1"/>
                </a:solidFill>
                <a:latin typeface="Calibri"/>
                <a:ea typeface="Calibri"/>
                <a:cs typeface="Calibri"/>
                <a:sym typeface="Calibri"/>
              </a:rPr>
              <a:t>November 6, 1860</a:t>
            </a:r>
          </a:p>
        </p:txBody>
      </p:sp>
      <p:pic>
        <p:nvPicPr>
          <p:cNvPr id="71" name="Shape 71"/>
          <p:cNvPicPr preferRelativeResize="0"/>
          <p:nvPr>
            <p:ph idx="1" type="body"/>
          </p:nvPr>
        </p:nvPicPr>
        <p:blipFill rotWithShape="1">
          <a:blip r:embed="rId3">
            <a:alphaModFix/>
          </a:blip>
          <a:srcRect b="0" l="0" r="0" t="0"/>
          <a:stretch/>
        </p:blipFill>
        <p:spPr>
          <a:xfrm>
            <a:off x="1317458" y="1524000"/>
            <a:ext cx="6509081" cy="4205288"/>
          </a:xfrm>
          <a:prstGeom prst="rect">
            <a:avLst/>
          </a:prstGeom>
          <a:noFill/>
          <a:ln cap="flat" cmpd="sng" w="9525">
            <a:solidFill>
              <a:srgbClr val="366092"/>
            </a:solidFill>
            <a:prstDash val="solid"/>
            <a:round/>
            <a:headEnd len="med" w="med" type="none"/>
            <a:tailEnd len="med" w="med" type="none"/>
          </a:ln>
        </p:spPr>
      </p:pic>
      <p:sp>
        <p:nvSpPr>
          <p:cNvPr id="72" name="Shape 72"/>
          <p:cNvSpPr txBox="1"/>
          <p:nvPr/>
        </p:nvSpPr>
        <p:spPr>
          <a:xfrm>
            <a:off x="914400" y="4648200"/>
            <a:ext cx="1904999" cy="1384995"/>
          </a:xfrm>
          <a:prstGeom prst="rect">
            <a:avLst/>
          </a:prstGeom>
          <a:solidFill>
            <a:schemeClr val="lt1"/>
          </a:solidFill>
          <a:ln cap="flat" cmpd="sng" w="9525">
            <a:solidFill>
              <a:srgbClr val="36609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i="0" lang="en-US" sz="1400" u="none" cap="none" strike="noStrike">
                <a:solidFill>
                  <a:schemeClr val="dk1"/>
                </a:solidFill>
                <a:latin typeface="Calibri"/>
                <a:ea typeface="Calibri"/>
                <a:cs typeface="Calibri"/>
                <a:sym typeface="Calibri"/>
              </a:rPr>
              <a:t>Red – Lincoln</a:t>
            </a:r>
          </a:p>
          <a:p>
            <a:pPr indent="0" lvl="0" marL="0" marR="0" rtl="0" algn="l">
              <a:spcBef>
                <a:spcPts val="0"/>
              </a:spcBef>
              <a:buSzPct val="25000"/>
              <a:buNone/>
            </a:pPr>
            <a:r>
              <a:rPr b="0" i="0" lang="en-US" sz="1400" u="none" cap="none" strike="noStrike">
                <a:solidFill>
                  <a:schemeClr val="dk1"/>
                </a:solidFill>
                <a:latin typeface="Calibri"/>
                <a:ea typeface="Calibri"/>
                <a:cs typeface="Calibri"/>
                <a:sym typeface="Calibri"/>
              </a:rPr>
              <a:t>Yellow – Bell</a:t>
            </a:r>
          </a:p>
          <a:p>
            <a:pPr indent="0" lvl="0" marL="0" marR="0" rtl="0" algn="l">
              <a:spcBef>
                <a:spcPts val="0"/>
              </a:spcBef>
              <a:buSzPct val="25000"/>
              <a:buNone/>
            </a:pPr>
            <a:r>
              <a:rPr b="0" i="0" lang="en-US" sz="1400" u="none" cap="none" strike="noStrike">
                <a:solidFill>
                  <a:schemeClr val="dk1"/>
                </a:solidFill>
                <a:latin typeface="Calibri"/>
                <a:ea typeface="Calibri"/>
                <a:cs typeface="Calibri"/>
                <a:sym typeface="Calibri"/>
              </a:rPr>
              <a:t>Blue – Douglas</a:t>
            </a:r>
          </a:p>
          <a:p>
            <a:pPr indent="0" lvl="0" marL="0" marR="0" rtl="0" algn="l">
              <a:spcBef>
                <a:spcPts val="0"/>
              </a:spcBef>
              <a:buSzPct val="25000"/>
              <a:buNone/>
            </a:pPr>
            <a:r>
              <a:rPr b="0" i="0" lang="en-US" sz="1400" u="none" cap="none" strike="noStrike">
                <a:solidFill>
                  <a:schemeClr val="dk1"/>
                </a:solidFill>
                <a:latin typeface="Calibri"/>
                <a:ea typeface="Calibri"/>
                <a:cs typeface="Calibri"/>
                <a:sym typeface="Calibri"/>
              </a:rPr>
              <a:t>Green – Breckinridge</a:t>
            </a:r>
          </a:p>
          <a:p>
            <a:pPr indent="0" lvl="0" marL="0" marR="0" rtl="0" algn="l">
              <a:spcBef>
                <a:spcPts val="0"/>
              </a:spcBef>
              <a:buSzPct val="25000"/>
              <a:buNone/>
            </a:pPr>
            <a:r>
              <a:rPr b="0" i="0" lang="en-US" sz="1400" u="none" cap="none" strike="noStrike">
                <a:solidFill>
                  <a:schemeClr val="dk1"/>
                </a:solidFill>
                <a:latin typeface="Calibri"/>
                <a:ea typeface="Calibri"/>
                <a:cs typeface="Calibri"/>
                <a:sym typeface="Calibri"/>
              </a:rPr>
              <a:t>Purple – Non-Voting Territories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b="0" l="0" r="0" t="0"/>
          <a:stretch/>
        </p:blipFill>
        <p:spPr>
          <a:xfrm>
            <a:off x="381000" y="1781175"/>
            <a:ext cx="4533899" cy="3400424"/>
          </a:xfrm>
          <a:prstGeom prst="rect">
            <a:avLst/>
          </a:prstGeom>
          <a:noFill/>
          <a:ln>
            <a:noFill/>
          </a:ln>
        </p:spPr>
      </p:pic>
      <p:sp>
        <p:nvSpPr>
          <p:cNvPr id="132" name="Shape 132"/>
          <p:cNvSpPr txBox="1"/>
          <p:nvPr/>
        </p:nvSpPr>
        <p:spPr>
          <a:xfrm>
            <a:off x="7961" y="228600"/>
            <a:ext cx="9144000" cy="113877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4000" u="none" cap="none" strike="noStrike">
                <a:solidFill>
                  <a:srgbClr val="366092"/>
                </a:solidFill>
                <a:latin typeface="Georgia"/>
                <a:ea typeface="Georgia"/>
                <a:cs typeface="Georgia"/>
                <a:sym typeface="Georgia"/>
              </a:rPr>
              <a:t>Fort Sumter </a:t>
            </a:r>
          </a:p>
          <a:p>
            <a:pPr indent="0" lvl="0" marL="0" marR="0" rtl="0" algn="ctr">
              <a:spcBef>
                <a:spcPts val="0"/>
              </a:spcBef>
              <a:buSzPct val="25000"/>
              <a:buNone/>
            </a:pPr>
            <a:r>
              <a:rPr b="0" i="0" lang="en-US" sz="2800" u="none" cap="none" strike="noStrike">
                <a:solidFill>
                  <a:srgbClr val="000000"/>
                </a:solidFill>
                <a:latin typeface="Calibri"/>
                <a:ea typeface="Calibri"/>
                <a:cs typeface="Calibri"/>
                <a:sym typeface="Calibri"/>
              </a:rPr>
              <a:t>April 12, 1861</a:t>
            </a:r>
          </a:p>
        </p:txBody>
      </p:sp>
      <p:sp>
        <p:nvSpPr>
          <p:cNvPr id="133" name="Shape 133"/>
          <p:cNvSpPr txBox="1"/>
          <p:nvPr/>
        </p:nvSpPr>
        <p:spPr>
          <a:xfrm>
            <a:off x="5257800" y="1600200"/>
            <a:ext cx="3200399" cy="483209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200" u="none" cap="none" strike="noStrike">
                <a:solidFill>
                  <a:schemeClr val="dk1"/>
                </a:solidFill>
                <a:latin typeface="Georgia"/>
                <a:ea typeface="Georgia"/>
                <a:cs typeface="Georgia"/>
                <a:sym typeface="Georgia"/>
              </a:rPr>
              <a:t>Located off the coast of South Carolina, Confederate forces fired on the fort, which was unable to effectively fight back.  The United States surrendered Fort Sumter, Union forces left the following day. </a:t>
            </a:r>
          </a:p>
          <a:p>
            <a:pPr indent="0" lvl="0" marL="0" marR="0" rtl="0" algn="l">
              <a:spcBef>
                <a:spcPts val="0"/>
              </a:spcBef>
              <a:buNone/>
            </a:pPr>
            <a:r>
              <a:t/>
            </a:r>
            <a:endParaRPr b="0" i="0" sz="2200" u="none" cap="none" strike="noStrike">
              <a:solidFill>
                <a:schemeClr val="dk1"/>
              </a:solidFill>
              <a:latin typeface="Georgia"/>
              <a:ea typeface="Georgia"/>
              <a:cs typeface="Georgia"/>
              <a:sym typeface="Georgia"/>
            </a:endParaRPr>
          </a:p>
          <a:p>
            <a:pPr indent="0" lvl="0" marL="0" marR="0" rtl="0" algn="l">
              <a:spcBef>
                <a:spcPts val="0"/>
              </a:spcBef>
              <a:buSzPct val="25000"/>
              <a:buNone/>
            </a:pPr>
            <a:r>
              <a:rPr b="0" i="0" lang="en-US" sz="2200" u="none" cap="none" strike="noStrike">
                <a:solidFill>
                  <a:schemeClr val="dk1"/>
                </a:solidFill>
                <a:latin typeface="Georgia"/>
                <a:ea typeface="Georgia"/>
                <a:cs typeface="Georgia"/>
                <a:sym typeface="Georgia"/>
              </a:rPr>
              <a:t>The firing upon Fort Sumter was the opening engagement of the American Civil War.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0" y="644525"/>
            <a:ext cx="91440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225790"/>
                </a:solidFill>
                <a:latin typeface="Georgia"/>
                <a:ea typeface="Georgia"/>
                <a:cs typeface="Georgia"/>
                <a:sym typeface="Georgia"/>
              </a:rPr>
              <a:t>Excerpt, Surrender of Fort Sumter </a:t>
            </a:r>
            <a:br>
              <a:rPr b="0" i="0" lang="en-US" sz="4000" u="none" cap="none" strike="noStrike">
                <a:solidFill>
                  <a:srgbClr val="225790"/>
                </a:solidFill>
                <a:latin typeface="Georgia"/>
                <a:ea typeface="Georgia"/>
                <a:cs typeface="Georgia"/>
                <a:sym typeface="Georgia"/>
              </a:rPr>
            </a:br>
            <a:r>
              <a:rPr b="0" i="0" lang="en-US" sz="4000" u="none" cap="none" strike="noStrike">
                <a:solidFill>
                  <a:srgbClr val="225790"/>
                </a:solidFill>
                <a:latin typeface="Georgia"/>
                <a:ea typeface="Georgia"/>
                <a:cs typeface="Georgia"/>
                <a:sym typeface="Georgia"/>
              </a:rPr>
              <a:t>Effect of the News at Richmond</a:t>
            </a:r>
            <a:br>
              <a:rPr b="0" i="0" lang="en-US" sz="4000" u="none" cap="none" strike="noStrike">
                <a:solidFill>
                  <a:srgbClr val="225790"/>
                </a:solidFill>
                <a:latin typeface="Georgia"/>
                <a:ea typeface="Georgia"/>
                <a:cs typeface="Georgia"/>
                <a:sym typeface="Georgia"/>
              </a:rPr>
            </a:br>
            <a:r>
              <a:rPr b="0" i="0" lang="en-US" sz="2500" u="none" cap="none" strike="noStrike">
                <a:solidFill>
                  <a:schemeClr val="dk1"/>
                </a:solidFill>
                <a:latin typeface="Calibri"/>
                <a:ea typeface="Calibri"/>
                <a:cs typeface="Calibri"/>
                <a:sym typeface="Calibri"/>
              </a:rPr>
              <a:t>April 15, 1861, Richmond Enquirer</a:t>
            </a:r>
          </a:p>
        </p:txBody>
      </p:sp>
      <p:sp>
        <p:nvSpPr>
          <p:cNvPr id="139" name="Shape 139"/>
          <p:cNvSpPr txBox="1"/>
          <p:nvPr>
            <p:ph idx="1" type="body"/>
          </p:nvPr>
        </p:nvSpPr>
        <p:spPr>
          <a:xfrm>
            <a:off x="457200" y="2133599"/>
            <a:ext cx="8229600" cy="3672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200" u="none" cap="none" strike="noStrike">
                <a:solidFill>
                  <a:schemeClr val="dk1"/>
                </a:solidFill>
                <a:latin typeface="Georgia"/>
                <a:ea typeface="Georgia"/>
                <a:cs typeface="Georgia"/>
                <a:sym typeface="Georgia"/>
              </a:rPr>
              <a:t>The 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Marsellaise, and cannon (manufactured at the Tredegar for the use of the Confederate Government) thundered a welcome to the banner of the South.</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p:cNvPicPr preferRelativeResize="0"/>
          <p:nvPr/>
        </p:nvPicPr>
        <p:blipFill rotWithShape="1">
          <a:blip r:embed="rId3">
            <a:alphaModFix/>
          </a:blip>
          <a:srcRect b="0" l="0" r="0" t="0"/>
          <a:stretch/>
        </p:blipFill>
        <p:spPr>
          <a:xfrm>
            <a:off x="990599" y="1411307"/>
            <a:ext cx="7162801" cy="4573836"/>
          </a:xfrm>
          <a:prstGeom prst="rect">
            <a:avLst/>
          </a:prstGeom>
          <a:noFill/>
          <a:ln cap="flat" cmpd="sng" w="9525">
            <a:solidFill>
              <a:srgbClr val="366092"/>
            </a:solidFill>
            <a:prstDash val="solid"/>
            <a:miter/>
            <a:headEnd len="med" w="med" type="none"/>
            <a:tailEnd len="med" w="med" type="none"/>
          </a:ln>
        </p:spPr>
      </p:pic>
      <p:sp>
        <p:nvSpPr>
          <p:cNvPr id="145" name="Shape 145"/>
          <p:cNvSpPr txBox="1"/>
          <p:nvPr/>
        </p:nvSpPr>
        <p:spPr>
          <a:xfrm>
            <a:off x="0" y="272534"/>
            <a:ext cx="9144000" cy="113877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4000" u="none" cap="none" strike="noStrike">
                <a:solidFill>
                  <a:srgbClr val="366092"/>
                </a:solidFill>
                <a:latin typeface="Georgia"/>
                <a:ea typeface="Georgia"/>
                <a:cs typeface="Georgia"/>
                <a:sym typeface="Georgia"/>
              </a:rPr>
              <a:t>Secession</a:t>
            </a:r>
          </a:p>
          <a:p>
            <a:pPr indent="0" lvl="0" marL="0" marR="0" rtl="0" algn="ctr">
              <a:spcBef>
                <a:spcPts val="0"/>
              </a:spcBef>
              <a:buSzPct val="25000"/>
              <a:buNone/>
            </a:pPr>
            <a:r>
              <a:rPr b="0" i="0" lang="en-US" sz="2800" u="none" cap="none" strike="noStrike">
                <a:solidFill>
                  <a:srgbClr val="000000"/>
                </a:solidFill>
                <a:latin typeface="Calibri"/>
                <a:ea typeface="Calibri"/>
                <a:cs typeface="Calibri"/>
                <a:sym typeface="Calibri"/>
              </a:rPr>
              <a:t>April &amp; May, 1861</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644525"/>
            <a:ext cx="82296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rgbClr val="225790"/>
                </a:solidFill>
                <a:latin typeface="Georgia"/>
                <a:ea typeface="Georgia"/>
                <a:cs typeface="Georgia"/>
                <a:sym typeface="Georgia"/>
              </a:rPr>
              <a:t>Virginia Joins the Confederacy</a:t>
            </a:r>
            <a:br>
              <a:rPr b="0" i="0" lang="en-US" sz="4400" u="none" cap="none" strike="noStrike">
                <a:solidFill>
                  <a:srgbClr val="225790"/>
                </a:solidFill>
                <a:latin typeface="Georgia"/>
                <a:ea typeface="Georgia"/>
                <a:cs typeface="Georgia"/>
                <a:sym typeface="Georgia"/>
              </a:rPr>
            </a:br>
            <a:r>
              <a:rPr b="0" i="0" lang="en-US" sz="2800" u="none" cap="none" strike="noStrike">
                <a:solidFill>
                  <a:schemeClr val="dk1"/>
                </a:solidFill>
                <a:latin typeface="Calibri"/>
                <a:ea typeface="Calibri"/>
                <a:cs typeface="Calibri"/>
                <a:sym typeface="Calibri"/>
              </a:rPr>
              <a:t>April 17, 1861</a:t>
            </a:r>
          </a:p>
        </p:txBody>
      </p:sp>
      <p:sp>
        <p:nvSpPr>
          <p:cNvPr id="151" name="Shape 151"/>
          <p:cNvSpPr txBox="1"/>
          <p:nvPr>
            <p:ph idx="1" type="body"/>
          </p:nvPr>
        </p:nvSpPr>
        <p:spPr>
          <a:xfrm>
            <a:off x="4648200" y="1600200"/>
            <a:ext cx="4343400" cy="4648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Georgia"/>
                <a:ea typeface="Georgia"/>
                <a:cs typeface="Georgia"/>
                <a:sym typeface="Georgia"/>
              </a:rPr>
              <a:t>Virginia joins the Confederate States </a:t>
            </a:r>
            <a:br>
              <a:rPr b="0" i="0" lang="en-US" sz="3200" u="none" cap="none" strike="noStrike">
                <a:solidFill>
                  <a:schemeClr val="dk1"/>
                </a:solidFill>
                <a:latin typeface="Georgia"/>
                <a:ea typeface="Georgia"/>
                <a:cs typeface="Georgia"/>
                <a:sym typeface="Georgia"/>
              </a:rPr>
            </a:br>
            <a:r>
              <a:rPr b="0" i="0" lang="en-US" sz="3200" u="none" cap="none" strike="noStrike">
                <a:solidFill>
                  <a:schemeClr val="dk1"/>
                </a:solidFill>
                <a:latin typeface="Georgia"/>
                <a:ea typeface="Georgia"/>
                <a:cs typeface="Georgia"/>
                <a:sym typeface="Georgia"/>
              </a:rPr>
              <a:t>of America.</a:t>
            </a:r>
          </a:p>
          <a:p>
            <a:pPr indent="-342900" lvl="0" marL="34290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Georgia"/>
              <a:ea typeface="Georgia"/>
              <a:cs typeface="Georgia"/>
              <a:sym typeface="Georgia"/>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Georgia"/>
                <a:ea typeface="Georgia"/>
                <a:cs typeface="Georgia"/>
                <a:sym typeface="Georgia"/>
              </a:rPr>
              <a:t>Richmond becomes the Capital of the Confederacy</a:t>
            </a:r>
          </a:p>
        </p:txBody>
      </p:sp>
      <p:pic>
        <p:nvPicPr>
          <p:cNvPr id="152" name="Shape 152"/>
          <p:cNvPicPr preferRelativeResize="0"/>
          <p:nvPr/>
        </p:nvPicPr>
        <p:blipFill rotWithShape="1">
          <a:blip r:embed="rId3">
            <a:alphaModFix/>
          </a:blip>
          <a:srcRect b="0" l="0" r="0" t="0"/>
          <a:stretch/>
        </p:blipFill>
        <p:spPr>
          <a:xfrm>
            <a:off x="304800" y="1828800"/>
            <a:ext cx="4114800" cy="2627523"/>
          </a:xfrm>
          <a:prstGeom prst="rect">
            <a:avLst/>
          </a:prstGeom>
          <a:noFill/>
          <a:ln cap="flat" cmpd="sng" w="9525">
            <a:solidFill>
              <a:srgbClr val="366092"/>
            </a:solidFill>
            <a:prstDash val="solid"/>
            <a:miter/>
            <a:headEnd len="med" w="med" type="none"/>
            <a:tailEnd len="med" w="med" type="none"/>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152400" y="228600"/>
            <a:ext cx="8763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376092"/>
                </a:solidFill>
                <a:latin typeface="Georgia"/>
                <a:ea typeface="Georgia"/>
                <a:cs typeface="Georgia"/>
                <a:sym typeface="Georgia"/>
              </a:rPr>
              <a:t>Excerpt from the Inaugural Address</a:t>
            </a:r>
            <a:br>
              <a:rPr b="0" i="0" lang="en-US" sz="2500" u="none" cap="none" strike="noStrike">
                <a:solidFill>
                  <a:srgbClr val="4D4D4D"/>
                </a:solidFill>
                <a:latin typeface="Georgia"/>
                <a:ea typeface="Georgia"/>
                <a:cs typeface="Georgia"/>
                <a:sym typeface="Georgia"/>
              </a:rPr>
            </a:br>
            <a:r>
              <a:rPr b="0" i="0" lang="en-US" sz="2500" u="none" cap="none" strike="noStrike">
                <a:solidFill>
                  <a:schemeClr val="dk1"/>
                </a:solidFill>
                <a:latin typeface="Calibri"/>
                <a:ea typeface="Calibri"/>
                <a:cs typeface="Calibri"/>
                <a:sym typeface="Calibri"/>
              </a:rPr>
              <a:t>Jefferson Davis, President of the Confederate States of America</a:t>
            </a:r>
          </a:p>
        </p:txBody>
      </p:sp>
      <p:pic>
        <p:nvPicPr>
          <p:cNvPr id="158" name="Shape 158"/>
          <p:cNvPicPr preferRelativeResize="0"/>
          <p:nvPr>
            <p:ph idx="1" type="body"/>
          </p:nvPr>
        </p:nvPicPr>
        <p:blipFill rotWithShape="1">
          <a:blip r:embed="rId3">
            <a:alphaModFix/>
          </a:blip>
          <a:srcRect b="0" l="0" r="0" t="0"/>
          <a:stretch/>
        </p:blipFill>
        <p:spPr>
          <a:xfrm>
            <a:off x="381000" y="1600200"/>
            <a:ext cx="2756902" cy="3924299"/>
          </a:xfrm>
          <a:prstGeom prst="rect">
            <a:avLst/>
          </a:prstGeom>
          <a:noFill/>
          <a:ln>
            <a:noFill/>
          </a:ln>
        </p:spPr>
      </p:pic>
      <p:sp>
        <p:nvSpPr>
          <p:cNvPr id="159" name="Shape 159"/>
          <p:cNvSpPr txBox="1"/>
          <p:nvPr>
            <p:ph idx="2" type="body"/>
          </p:nvPr>
        </p:nvSpPr>
        <p:spPr>
          <a:xfrm>
            <a:off x="3505200" y="1524000"/>
            <a:ext cx="5410200" cy="44195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1900" u="none" cap="none" strike="noStrike">
                <a:solidFill>
                  <a:srgbClr val="000000"/>
                </a:solidFill>
                <a:latin typeface="Georgia"/>
                <a:ea typeface="Georgia"/>
                <a:cs typeface="Georgia"/>
                <a:sym typeface="Georgia"/>
              </a:rPr>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644525"/>
            <a:ext cx="82296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rgbClr val="225790"/>
                </a:solidFill>
                <a:latin typeface="Georgia"/>
                <a:ea typeface="Georgia"/>
                <a:cs typeface="Georgia"/>
                <a:sym typeface="Georgia"/>
              </a:rPr>
              <a:t>First Manassas (Bull Run)</a:t>
            </a:r>
            <a:br>
              <a:rPr b="0" i="0" lang="en-US" sz="4400" u="none" cap="none" strike="noStrike">
                <a:solidFill>
                  <a:srgbClr val="225790"/>
                </a:solidFill>
                <a:latin typeface="Georgia"/>
                <a:ea typeface="Georgia"/>
                <a:cs typeface="Georgia"/>
                <a:sym typeface="Georgia"/>
              </a:rPr>
            </a:br>
            <a:r>
              <a:rPr b="0" i="0" lang="en-US" sz="2800" u="none" cap="none" strike="noStrike">
                <a:solidFill>
                  <a:schemeClr val="dk1"/>
                </a:solidFill>
                <a:latin typeface="Calibri"/>
                <a:ea typeface="Calibri"/>
                <a:cs typeface="Calibri"/>
                <a:sym typeface="Calibri"/>
              </a:rPr>
              <a:t>July 21, 1861</a:t>
            </a:r>
          </a:p>
        </p:txBody>
      </p:sp>
      <p:pic>
        <p:nvPicPr>
          <p:cNvPr id="166" name="Shape 166"/>
          <p:cNvPicPr preferRelativeResize="0"/>
          <p:nvPr>
            <p:ph idx="1" type="body"/>
          </p:nvPr>
        </p:nvPicPr>
        <p:blipFill rotWithShape="1">
          <a:blip r:embed="rId3">
            <a:alphaModFix/>
          </a:blip>
          <a:srcRect b="0" l="0" r="0" t="0"/>
          <a:stretch/>
        </p:blipFill>
        <p:spPr>
          <a:xfrm>
            <a:off x="457200" y="2234051"/>
            <a:ext cx="4038599" cy="2964571"/>
          </a:xfrm>
          <a:prstGeom prst="rect">
            <a:avLst/>
          </a:prstGeom>
          <a:noFill/>
          <a:ln>
            <a:noFill/>
          </a:ln>
        </p:spPr>
      </p:pic>
      <p:sp>
        <p:nvSpPr>
          <p:cNvPr id="167" name="Shape 167"/>
          <p:cNvSpPr txBox="1"/>
          <p:nvPr>
            <p:ph idx="2" type="body"/>
          </p:nvPr>
        </p:nvSpPr>
        <p:spPr>
          <a:xfrm>
            <a:off x="4800600" y="2209800"/>
            <a:ext cx="4038599" cy="4231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200" u="none" cap="none" strike="noStrike">
                <a:solidFill>
                  <a:schemeClr val="dk1"/>
                </a:solidFill>
                <a:latin typeface="Georgia"/>
                <a:ea typeface="Georgia"/>
                <a:cs typeface="Georgia"/>
                <a:sym typeface="Georgia"/>
              </a:rPr>
              <a:t>The first major land battle </a:t>
            </a:r>
            <a:br>
              <a:rPr b="0" i="0" lang="en-US" sz="2200" u="none" cap="none" strike="noStrike">
                <a:solidFill>
                  <a:schemeClr val="dk1"/>
                </a:solidFill>
                <a:latin typeface="Georgia"/>
                <a:ea typeface="Georgia"/>
                <a:cs typeface="Georgia"/>
                <a:sym typeface="Georgia"/>
              </a:rPr>
            </a:br>
            <a:r>
              <a:rPr b="0" i="0" lang="en-US" sz="2200" u="none" cap="none" strike="noStrike">
                <a:solidFill>
                  <a:schemeClr val="dk1"/>
                </a:solidFill>
                <a:latin typeface="Georgia"/>
                <a:ea typeface="Georgia"/>
                <a:cs typeface="Georgia"/>
                <a:sym typeface="Georgia"/>
              </a:rPr>
              <a:t>of the American Civil War, </a:t>
            </a:r>
            <a:br>
              <a:rPr b="0" i="0" lang="en-US" sz="2200" u="none" cap="none" strike="noStrike">
                <a:solidFill>
                  <a:schemeClr val="dk1"/>
                </a:solidFill>
                <a:latin typeface="Georgia"/>
                <a:ea typeface="Georgia"/>
                <a:cs typeface="Georgia"/>
                <a:sym typeface="Georgia"/>
              </a:rPr>
            </a:br>
            <a:r>
              <a:rPr b="0" i="0" lang="en-US" sz="2200" u="none" cap="none" strike="noStrike">
                <a:solidFill>
                  <a:schemeClr val="dk1"/>
                </a:solidFill>
                <a:latin typeface="Georgia"/>
                <a:ea typeface="Georgia"/>
                <a:cs typeface="Georgia"/>
                <a:sym typeface="Georgia"/>
              </a:rPr>
              <a:t>The Battle of First Manassas, also known as Bull Run, was fought just outside of Washington D.C.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0" y="644525"/>
            <a:ext cx="91440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225790"/>
                </a:solidFill>
                <a:latin typeface="Georgia"/>
                <a:ea typeface="Georgia"/>
                <a:cs typeface="Georgia"/>
                <a:sym typeface="Georgia"/>
              </a:rPr>
              <a:t>Excerpt, The New York Times</a:t>
            </a:r>
            <a:br>
              <a:rPr b="0" i="0" lang="en-US" sz="4400" u="none" cap="none" strike="noStrike">
                <a:solidFill>
                  <a:srgbClr val="225790"/>
                </a:solidFill>
                <a:latin typeface="Georgia"/>
                <a:ea typeface="Georgia"/>
                <a:cs typeface="Georgia"/>
                <a:sym typeface="Georgia"/>
              </a:rPr>
            </a:br>
            <a:r>
              <a:rPr b="0" i="0" lang="en-US" sz="2500" u="none" cap="none" strike="noStrike">
                <a:solidFill>
                  <a:schemeClr val="dk1"/>
                </a:solidFill>
                <a:latin typeface="Calibri"/>
                <a:ea typeface="Calibri"/>
                <a:cs typeface="Calibri"/>
                <a:sym typeface="Calibri"/>
              </a:rPr>
              <a:t>July 26, 1861, New York</a:t>
            </a:r>
          </a:p>
        </p:txBody>
      </p:sp>
      <p:sp>
        <p:nvSpPr>
          <p:cNvPr id="173" name="Shape 173"/>
          <p:cNvSpPr txBox="1"/>
          <p:nvPr>
            <p:ph idx="1" type="body"/>
          </p:nvPr>
        </p:nvSpPr>
        <p:spPr>
          <a:xfrm>
            <a:off x="457200" y="1828800"/>
            <a:ext cx="8229600" cy="42058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200" u="none" cap="none" strike="noStrike">
                <a:solidFill>
                  <a:schemeClr val="dk1"/>
                </a:solidFill>
                <a:latin typeface="Georgia"/>
                <a:ea typeface="Georgia"/>
                <a:cs typeface="Georgia"/>
                <a:sym typeface="Georgia"/>
              </a:rPr>
              <a:t>Governor Morgan, it will be seen by his Proclamation, published in another column, has concluded, under the requisition of the President for </a:t>
            </a:r>
            <a:r>
              <a:rPr b="1" i="0" lang="en-US" sz="2200" u="none" cap="none" strike="noStrike">
                <a:solidFill>
                  <a:srgbClr val="225790"/>
                </a:solidFill>
                <a:latin typeface="Georgia"/>
                <a:ea typeface="Georgia"/>
                <a:cs typeface="Georgia"/>
                <a:sym typeface="Georgia"/>
              </a:rPr>
              <a:t>more troops, to call for twenty-five thousand additional Volunteers</a:t>
            </a:r>
            <a:r>
              <a:rPr b="0" i="0" lang="en-US" sz="2200" u="none" cap="none" strike="noStrike">
                <a:solidFill>
                  <a:srgbClr val="225790"/>
                </a:solidFill>
                <a:latin typeface="Georgia"/>
                <a:ea typeface="Georgia"/>
                <a:cs typeface="Georgia"/>
                <a:sym typeface="Georgia"/>
              </a:rPr>
              <a:t>, </a:t>
            </a:r>
            <a:r>
              <a:rPr b="0" i="0" lang="en-US" sz="2200" u="none" cap="none" strike="noStrike">
                <a:solidFill>
                  <a:schemeClr val="dk1"/>
                </a:solidFill>
                <a:latin typeface="Georgia"/>
                <a:ea typeface="Georgia"/>
                <a:cs typeface="Georgia"/>
                <a:sym typeface="Georgia"/>
              </a:rPr>
              <a:t>to serve for three years, or during the war.</a:t>
            </a:r>
            <a:br>
              <a:rPr b="0" i="0" lang="en-US" sz="2200" u="none" cap="none" strike="noStrike">
                <a:solidFill>
                  <a:schemeClr val="dk1"/>
                </a:solidFill>
                <a:latin typeface="Georgia"/>
                <a:ea typeface="Georgia"/>
                <a:cs typeface="Georgia"/>
                <a:sym typeface="Georgia"/>
              </a:rPr>
            </a:br>
            <a:br>
              <a:rPr b="0" i="0" lang="en-US" sz="2200" u="none" cap="none" strike="noStrike">
                <a:solidFill>
                  <a:schemeClr val="dk1"/>
                </a:solidFill>
                <a:latin typeface="Georgia"/>
                <a:ea typeface="Georgia"/>
                <a:cs typeface="Georgia"/>
                <a:sym typeface="Georgia"/>
              </a:rPr>
            </a:br>
            <a:r>
              <a:rPr b="0" i="0" lang="en-US" sz="2200" u="none" cap="none" strike="noStrike">
                <a:solidFill>
                  <a:schemeClr val="dk1"/>
                </a:solidFill>
                <a:latin typeface="Georgia"/>
                <a:ea typeface="Georgia"/>
                <a:cs typeface="Georgia"/>
                <a:sym typeface="Georgia"/>
              </a:rPr>
              <a:t>It is expected at Fortress Monroe that Magruder, the rebel commander at Yorktown, </a:t>
            </a:r>
            <a:r>
              <a:rPr b="1" i="0" lang="en-US" sz="2200" u="none" cap="none" strike="noStrike">
                <a:solidFill>
                  <a:srgbClr val="225790"/>
                </a:solidFill>
                <a:latin typeface="Georgia"/>
                <a:ea typeface="Georgia"/>
                <a:cs typeface="Georgia"/>
                <a:sym typeface="Georgia"/>
              </a:rPr>
              <a:t>emboldened by the success at Manassas  Junction</a:t>
            </a:r>
            <a:r>
              <a:rPr b="1" i="0" lang="en-US" sz="2200" u="none" cap="none" strike="noStrike">
                <a:solidFill>
                  <a:schemeClr val="dk1"/>
                </a:solidFill>
                <a:latin typeface="Georgia"/>
                <a:ea typeface="Georgia"/>
                <a:cs typeface="Georgia"/>
                <a:sym typeface="Georgia"/>
              </a:rPr>
              <a:t> </a:t>
            </a:r>
            <a:r>
              <a:rPr b="0" i="0" lang="en-US" sz="2200" u="none" cap="none" strike="noStrike">
                <a:solidFill>
                  <a:schemeClr val="dk1"/>
                </a:solidFill>
                <a:latin typeface="Georgia"/>
                <a:ea typeface="Georgia"/>
                <a:cs typeface="Georgia"/>
                <a:sym typeface="Georgia"/>
              </a:rPr>
              <a:t>will make a demonstration in the direction of Hampton or Newport News.  All our regiments there are now inside their entrenchments, and ready for him whenever he chooses to show himself.</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644525"/>
            <a:ext cx="82296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4D4D4D"/>
                </a:solidFill>
                <a:latin typeface="Georgia"/>
                <a:ea typeface="Georgia"/>
                <a:cs typeface="Georgia"/>
                <a:sym typeface="Georgia"/>
              </a:rPr>
              <a:t>Lincoln Elected President</a:t>
            </a:r>
          </a:p>
        </p:txBody>
      </p:sp>
      <p:pic>
        <p:nvPicPr>
          <p:cNvPr id="79" name="Shape 79"/>
          <p:cNvPicPr preferRelativeResize="0"/>
          <p:nvPr>
            <p:ph idx="1" type="body"/>
          </p:nvPr>
        </p:nvPicPr>
        <p:blipFill rotWithShape="1">
          <a:blip r:embed="rId3">
            <a:alphaModFix/>
          </a:blip>
          <a:srcRect b="0" l="0" r="0" t="0"/>
          <a:stretch/>
        </p:blipFill>
        <p:spPr>
          <a:xfrm>
            <a:off x="1600200" y="1600200"/>
            <a:ext cx="2304118" cy="4232275"/>
          </a:xfrm>
          <a:prstGeom prst="rect">
            <a:avLst/>
          </a:prstGeom>
          <a:noFill/>
          <a:ln>
            <a:noFill/>
          </a:ln>
        </p:spPr>
      </p:pic>
      <p:sp>
        <p:nvSpPr>
          <p:cNvPr id="80" name="Shape 80"/>
          <p:cNvSpPr txBox="1"/>
          <p:nvPr>
            <p:ph idx="2" type="body"/>
          </p:nvPr>
        </p:nvSpPr>
        <p:spPr>
          <a:xfrm>
            <a:off x="4191000" y="1600200"/>
            <a:ext cx="4038599" cy="4231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0" i="0" lang="en-US" sz="2200" u="none" cap="none" strike="noStrike">
                <a:solidFill>
                  <a:srgbClr val="000000"/>
                </a:solidFill>
                <a:latin typeface="Georgia"/>
                <a:ea typeface="Georgia"/>
                <a:cs typeface="Georgia"/>
                <a:sym typeface="Georgia"/>
              </a:rPr>
              <a:t>In the 1860 presidential race, </a:t>
            </a:r>
            <a:r>
              <a:rPr b="0" i="0" lang="en-US" sz="2200" u="none" cap="none" strike="noStrike">
                <a:solidFill>
                  <a:schemeClr val="dk1"/>
                </a:solidFill>
                <a:latin typeface="Georgia"/>
                <a:ea typeface="Georgia"/>
                <a:cs typeface="Georgia"/>
                <a:sym typeface="Georgia"/>
              </a:rPr>
              <a:t>four men ran for president – a northern Democrat, a southern Democrat, an independent, and Lincoln, a republican. </a:t>
            </a:r>
          </a:p>
          <a:p>
            <a:pPr indent="0" lvl="0" marL="0" marR="0" rtl="0" algn="l">
              <a:spcBef>
                <a:spcPts val="1100"/>
              </a:spcBef>
              <a:spcAft>
                <a:spcPts val="0"/>
              </a:spcAft>
              <a:buClr>
                <a:schemeClr val="dk1"/>
              </a:buClr>
              <a:buSzPct val="25000"/>
              <a:buFont typeface="Arial"/>
              <a:buNone/>
            </a:pPr>
            <a:r>
              <a:rPr b="0" i="0" lang="en-US" sz="2200" u="none" cap="none" strike="noStrike">
                <a:solidFill>
                  <a:schemeClr val="dk1"/>
                </a:solidFill>
                <a:latin typeface="Georgia"/>
                <a:ea typeface="Georgia"/>
                <a:cs typeface="Georgia"/>
                <a:sym typeface="Georgia"/>
              </a:rPr>
              <a:t>Due to the choice of 4 candidates, Lincoln, carrying the votes of the populous North, won. </a:t>
            </a:r>
          </a:p>
          <a:p>
            <a:pPr indent="0" lvl="0" marL="0" marR="0" rtl="0" algn="l">
              <a:spcBef>
                <a:spcPts val="1100"/>
              </a:spcBef>
              <a:spcAft>
                <a:spcPts val="0"/>
              </a:spcAft>
              <a:buClr>
                <a:schemeClr val="dk1"/>
              </a:buClr>
              <a:buSzPct val="25000"/>
              <a:buFont typeface="Arial"/>
              <a:buNone/>
            </a:pPr>
            <a:r>
              <a:rPr b="0" i="0" lang="en-US" sz="2200" u="none" cap="none" strike="noStrike">
                <a:solidFill>
                  <a:schemeClr val="dk1"/>
                </a:solidFill>
                <a:latin typeface="Georgia"/>
                <a:ea typeface="Georgia"/>
                <a:cs typeface="Georgia"/>
                <a:sym typeface="Georgia"/>
              </a:rPr>
              <a:t>Southerners became very fearful that the anti-slavery </a:t>
            </a:r>
            <a:r>
              <a:rPr b="0" i="0" lang="en-US" sz="2200" u="none" cap="none" strike="noStrike">
                <a:solidFill>
                  <a:srgbClr val="000000"/>
                </a:solidFill>
                <a:latin typeface="Georgia"/>
                <a:ea typeface="Georgia"/>
                <a:cs typeface="Georgia"/>
                <a:sym typeface="Georgia"/>
              </a:rPr>
              <a:t>Republicans would try to change their way of life.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0" y="644525"/>
            <a:ext cx="91440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225790"/>
                </a:solidFill>
                <a:latin typeface="Georgia"/>
                <a:ea typeface="Georgia"/>
                <a:cs typeface="Georgia"/>
                <a:sym typeface="Georgia"/>
              </a:rPr>
              <a:t>Excerpt, Civilian And Gazette Weekly</a:t>
            </a:r>
            <a:br>
              <a:rPr b="0" i="0" lang="en-US" sz="4000" u="none" cap="none" strike="noStrike">
                <a:solidFill>
                  <a:srgbClr val="225790"/>
                </a:solidFill>
                <a:latin typeface="Georgia"/>
                <a:ea typeface="Georgia"/>
                <a:cs typeface="Georgia"/>
                <a:sym typeface="Georgia"/>
              </a:rPr>
            </a:br>
            <a:r>
              <a:rPr b="0" i="0" lang="en-US" sz="2500" u="none" cap="none" strike="noStrike">
                <a:solidFill>
                  <a:schemeClr val="dk1"/>
                </a:solidFill>
                <a:latin typeface="Calibri"/>
                <a:ea typeface="Calibri"/>
                <a:cs typeface="Calibri"/>
                <a:sym typeface="Calibri"/>
              </a:rPr>
              <a:t>November 13, 1860,  Galveston, Texas</a:t>
            </a:r>
          </a:p>
        </p:txBody>
      </p:sp>
      <p:sp>
        <p:nvSpPr>
          <p:cNvPr id="86" name="Shape 86"/>
          <p:cNvSpPr txBox="1"/>
          <p:nvPr>
            <p:ph idx="1" type="body"/>
          </p:nvPr>
        </p:nvSpPr>
        <p:spPr>
          <a:xfrm>
            <a:off x="457200" y="1752600"/>
            <a:ext cx="8229600" cy="42058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1900" u="none" cap="none" strike="noStrike">
                <a:solidFill>
                  <a:schemeClr val="dk1"/>
                </a:solidFill>
                <a:latin typeface="Georgia"/>
                <a:ea typeface="Georgia"/>
                <a:cs typeface="Georgia"/>
                <a:sym typeface="Georgia"/>
              </a:rPr>
              <a:t>The Governor [of South Carolina], “earnestly recommended that, in the event of </a:t>
            </a:r>
            <a:r>
              <a:rPr b="1" i="0" lang="en-US" sz="1900" u="none" cap="none" strike="noStrike">
                <a:solidFill>
                  <a:srgbClr val="225790"/>
                </a:solidFill>
                <a:latin typeface="Georgia"/>
                <a:ea typeface="Georgia"/>
                <a:cs typeface="Georgia"/>
                <a:sym typeface="Georgia"/>
              </a:rPr>
              <a:t>Abraham Lincoln’s election to the Presidency</a:t>
            </a:r>
            <a:r>
              <a:rPr b="0" i="0" lang="en-US" sz="1900" u="none" cap="none" strike="noStrike">
                <a:solidFill>
                  <a:schemeClr val="dk1"/>
                </a:solidFill>
                <a:latin typeface="Georgia"/>
                <a:ea typeface="Georgia"/>
                <a:cs typeface="Georgia"/>
                <a:sym typeface="Georgia"/>
              </a:rPr>
              <a:t>, a convention for the people of this State be immediately called to consider and determine for themselves the mode and measure of redress.”</a:t>
            </a:r>
            <a:br>
              <a:rPr b="0" i="0" lang="en-US" sz="1900" u="none" cap="none" strike="noStrike">
                <a:solidFill>
                  <a:schemeClr val="dk1"/>
                </a:solidFill>
                <a:latin typeface="Georgia"/>
                <a:ea typeface="Georgia"/>
                <a:cs typeface="Georgia"/>
                <a:sym typeface="Georgia"/>
              </a:rPr>
            </a:br>
            <a:br>
              <a:rPr b="0" i="0" lang="en-US" sz="1900" u="none" cap="none" strike="noStrike">
                <a:solidFill>
                  <a:schemeClr val="dk1"/>
                </a:solidFill>
                <a:latin typeface="Georgia"/>
                <a:ea typeface="Georgia"/>
                <a:cs typeface="Georgia"/>
                <a:sym typeface="Georgia"/>
              </a:rPr>
            </a:br>
            <a:r>
              <a:rPr b="0" i="0" lang="en-US" sz="1900" u="none" cap="none" strike="noStrike">
                <a:solidFill>
                  <a:srgbClr val="225790"/>
                </a:solidFill>
                <a:latin typeface="Calibri"/>
                <a:ea typeface="Calibri"/>
                <a:cs typeface="Calibri"/>
                <a:sym typeface="Calibri"/>
              </a:rPr>
              <a:t>[The Governor stated the following]</a:t>
            </a:r>
            <a:br>
              <a:rPr b="0" i="0" lang="en-US" sz="1900" u="none" cap="none" strike="noStrike">
                <a:solidFill>
                  <a:schemeClr val="dk1"/>
                </a:solidFill>
                <a:latin typeface="Georgia"/>
                <a:ea typeface="Georgia"/>
                <a:cs typeface="Georgia"/>
                <a:sym typeface="Georgia"/>
              </a:rPr>
            </a:br>
            <a:br>
              <a:rPr b="0" i="0" lang="en-US" sz="1900" u="none" cap="none" strike="noStrike">
                <a:solidFill>
                  <a:schemeClr val="dk1"/>
                </a:solidFill>
                <a:latin typeface="Georgia"/>
                <a:ea typeface="Georgia"/>
                <a:cs typeface="Georgia"/>
                <a:sym typeface="Georgia"/>
              </a:rPr>
            </a:br>
            <a:r>
              <a:rPr b="0" i="0" lang="en-US" sz="1900" u="none" cap="none" strike="noStrike">
                <a:solidFill>
                  <a:schemeClr val="dk1"/>
                </a:solidFill>
                <a:latin typeface="Georgia"/>
                <a:ea typeface="Georgia"/>
                <a:cs typeface="Georgia"/>
                <a:sym typeface="Georgia"/>
              </a:rPr>
              <a:t>"That the only alternative left, in my judgment, is the </a:t>
            </a:r>
            <a:r>
              <a:rPr b="1" i="0" lang="en-US" sz="1900" u="none" cap="none" strike="noStrike">
                <a:solidFill>
                  <a:srgbClr val="225790"/>
                </a:solidFill>
                <a:latin typeface="Georgia"/>
                <a:ea typeface="Georgia"/>
                <a:cs typeface="Georgia"/>
                <a:sym typeface="Georgia"/>
              </a:rPr>
              <a:t>secession of South Carolina</a:t>
            </a:r>
            <a:r>
              <a:rPr b="1" i="0" lang="en-US" sz="1900" u="none" cap="none" strike="noStrike">
                <a:solidFill>
                  <a:schemeClr val="dk1"/>
                </a:solidFill>
                <a:latin typeface="Georgia"/>
                <a:ea typeface="Georgia"/>
                <a:cs typeface="Georgia"/>
                <a:sym typeface="Georgia"/>
              </a:rPr>
              <a:t> </a:t>
            </a:r>
            <a:r>
              <a:rPr b="0" i="0" lang="en-US" sz="1900" u="none" cap="none" strike="noStrike">
                <a:solidFill>
                  <a:schemeClr val="dk1"/>
                </a:solidFill>
                <a:latin typeface="Georgia"/>
                <a:ea typeface="Georgia"/>
                <a:cs typeface="Georgia"/>
                <a:sym typeface="Georgia"/>
              </a:rPr>
              <a:t>from the Federal Union. The indications of many of the Southern States justify the conclusion that the secession of </a:t>
            </a:r>
            <a:r>
              <a:rPr b="1" i="0" lang="en-US" sz="1900" u="none" cap="none" strike="noStrike">
                <a:solidFill>
                  <a:srgbClr val="225790"/>
                </a:solidFill>
                <a:latin typeface="Georgia"/>
                <a:ea typeface="Georgia"/>
                <a:cs typeface="Georgia"/>
                <a:sym typeface="Georgia"/>
              </a:rPr>
              <a:t>South Carolina would be immediately followed, if not adopted simultaneously, by them, and ultimately by the entire South…. </a:t>
            </a:r>
            <a:r>
              <a:rPr b="0" i="0" lang="en-US" sz="1900" u="none" cap="none" strike="noStrike">
                <a:solidFill>
                  <a:schemeClr val="dk1"/>
                </a:solidFill>
                <a:latin typeface="Georgia"/>
                <a:ea typeface="Georgia"/>
                <a:cs typeface="Georgia"/>
                <a:sym typeface="Georgia"/>
              </a:rPr>
              <a:t>The State has, with great unanimity, declared that she has the right peaceably to succeed, and no power on earth can rightfully prevent it.”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b="0" l="0" r="0" t="0"/>
          <a:stretch/>
        </p:blipFill>
        <p:spPr>
          <a:xfrm>
            <a:off x="834682" y="1676399"/>
            <a:ext cx="2670517" cy="3886200"/>
          </a:xfrm>
          <a:prstGeom prst="rect">
            <a:avLst/>
          </a:prstGeom>
          <a:noFill/>
          <a:ln>
            <a:noFill/>
          </a:ln>
        </p:spPr>
      </p:pic>
      <p:sp>
        <p:nvSpPr>
          <p:cNvPr id="92" name="Shape 92"/>
          <p:cNvSpPr txBox="1"/>
          <p:nvPr>
            <p:ph type="title"/>
          </p:nvPr>
        </p:nvSpPr>
        <p:spPr>
          <a:xfrm>
            <a:off x="0" y="380998"/>
            <a:ext cx="91440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376092"/>
                </a:solidFill>
                <a:latin typeface="Georgia"/>
                <a:ea typeface="Georgia"/>
                <a:cs typeface="Georgia"/>
                <a:sym typeface="Georgia"/>
              </a:rPr>
              <a:t>Excerpt, First Inaugural Address</a:t>
            </a:r>
            <a:br>
              <a:rPr b="0" i="0" lang="en-US" sz="2500" u="none" cap="none" strike="noStrike">
                <a:solidFill>
                  <a:srgbClr val="4D4D4D"/>
                </a:solidFill>
                <a:latin typeface="Georgia"/>
                <a:ea typeface="Georgia"/>
                <a:cs typeface="Georgia"/>
                <a:sym typeface="Georgia"/>
              </a:rPr>
            </a:br>
            <a:r>
              <a:rPr b="0" i="0" lang="en-US" sz="2500" u="none" cap="none" strike="noStrike">
                <a:solidFill>
                  <a:schemeClr val="dk1"/>
                </a:solidFill>
                <a:latin typeface="Calibri"/>
                <a:ea typeface="Calibri"/>
                <a:cs typeface="Calibri"/>
                <a:sym typeface="Calibri"/>
              </a:rPr>
              <a:t>Abraham Lincoln, President of the United States of America</a:t>
            </a:r>
          </a:p>
        </p:txBody>
      </p:sp>
      <p:sp>
        <p:nvSpPr>
          <p:cNvPr id="93" name="Shape 93"/>
          <p:cNvSpPr txBox="1"/>
          <p:nvPr>
            <p:ph idx="1" type="body"/>
          </p:nvPr>
        </p:nvSpPr>
        <p:spPr>
          <a:xfrm>
            <a:off x="3810000" y="1524000"/>
            <a:ext cx="4876799" cy="43434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200" u="none" cap="none" strike="noStrike">
                <a:solidFill>
                  <a:schemeClr val="dk1"/>
                </a:solidFill>
                <a:latin typeface="Georgia"/>
                <a:ea typeface="Georgia"/>
                <a:cs typeface="Georgia"/>
                <a:sym typeface="Georgia"/>
              </a:rPr>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indent="0" lvl="0" marL="0" marR="0" rtl="0" algn="l">
              <a:spcBef>
                <a:spcPts val="560"/>
              </a:spcBef>
              <a:spcAft>
                <a:spcPts val="0"/>
              </a:spcAft>
              <a:buClr>
                <a:schemeClr val="dk1"/>
              </a:buClr>
              <a:buSzPct val="25000"/>
              <a:buFont typeface="Arial"/>
              <a:buNone/>
            </a:pPr>
            <a:r>
              <a:t/>
            </a:r>
            <a:endParaRPr b="0" i="0" sz="2800" u="none" cap="none" strike="noStrike">
              <a:solidFill>
                <a:schemeClr val="dk1"/>
              </a:solidFill>
              <a:latin typeface="Georgia"/>
              <a:ea typeface="Georgia"/>
              <a:cs typeface="Georgia"/>
              <a:sym typeface="Georgia"/>
            </a:endParaRP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Georgia"/>
              <a:ea typeface="Georgia"/>
              <a:cs typeface="Georgia"/>
              <a:sym typeface="Georgia"/>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04800" y="644525"/>
            <a:ext cx="8839199" cy="803275"/>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000" u="none" cap="none" strike="noStrike">
                <a:solidFill>
                  <a:srgbClr val="225790"/>
                </a:solidFill>
                <a:latin typeface="Georgia"/>
                <a:ea typeface="Georgia"/>
                <a:cs typeface="Georgia"/>
                <a:sym typeface="Georgia"/>
              </a:rPr>
              <a:t>Excerpt, Declaration of the Immediate Causes Which Induce and Justify the Secession of South Carolina from the Federal Union</a:t>
            </a:r>
          </a:p>
        </p:txBody>
      </p:sp>
      <p:sp>
        <p:nvSpPr>
          <p:cNvPr id="99" name="Shape 99"/>
          <p:cNvSpPr txBox="1"/>
          <p:nvPr>
            <p:ph idx="1" type="body"/>
          </p:nvPr>
        </p:nvSpPr>
        <p:spPr>
          <a:xfrm>
            <a:off x="457200" y="2042519"/>
            <a:ext cx="8229600" cy="42058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225790"/>
              </a:buClr>
              <a:buSzPct val="25000"/>
              <a:buFont typeface="Arial"/>
              <a:buNone/>
            </a:pPr>
            <a:r>
              <a:rPr b="1" i="0" lang="en-US" sz="2000" u="none" cap="none" strike="noStrike">
                <a:solidFill>
                  <a:srgbClr val="225790"/>
                </a:solidFill>
                <a:latin typeface="Georgia"/>
                <a:ea typeface="Georgia"/>
                <a:cs typeface="Georgia"/>
                <a:sym typeface="Georgia"/>
              </a:rPr>
              <a:t>A geographical line has been drawn across the Union, and all the States north of that line have united in the election of a man to the high office of President of the United States, whose opinions and purposes are hostile to slavery</a:t>
            </a:r>
            <a:r>
              <a:rPr b="0" i="0" lang="en-US" sz="2000" u="none" cap="none" strike="noStrike">
                <a:solidFill>
                  <a:srgbClr val="225790"/>
                </a:solidFill>
                <a:latin typeface="Georgia"/>
                <a:ea typeface="Georgia"/>
                <a:cs typeface="Georgia"/>
                <a:sym typeface="Georgia"/>
              </a:rPr>
              <a:t>. </a:t>
            </a:r>
            <a:r>
              <a:rPr b="0" i="0" lang="en-US" sz="2000" u="none" cap="none" strike="noStrike">
                <a:solidFill>
                  <a:schemeClr val="dk1"/>
                </a:solidFill>
                <a:latin typeface="Georgia"/>
                <a:ea typeface="Georgia"/>
                <a:cs typeface="Georgia"/>
                <a:sym typeface="Georgia"/>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b="0" i="0" lang="en-US" sz="2000" u="none" cap="none" strike="noStrike">
                <a:solidFill>
                  <a:schemeClr val="dk1"/>
                </a:solidFill>
                <a:latin typeface="Georgia"/>
                <a:ea typeface="Georgia"/>
                <a:cs typeface="Georgia"/>
                <a:sym typeface="Georgia"/>
              </a:rPr>
            </a:br>
            <a:br>
              <a:rPr b="0" i="0" lang="en-US" sz="2000" u="none" cap="none" strike="noStrike">
                <a:solidFill>
                  <a:schemeClr val="dk1"/>
                </a:solidFill>
                <a:latin typeface="Georgia"/>
                <a:ea typeface="Georgia"/>
                <a:cs typeface="Georgia"/>
                <a:sym typeface="Georgia"/>
              </a:rPr>
            </a:br>
            <a:r>
              <a:rPr b="0" i="0" lang="en-US" sz="2000" u="none" cap="none" strike="noStrike">
                <a:solidFill>
                  <a:schemeClr val="dk1"/>
                </a:solidFill>
                <a:latin typeface="Georgia"/>
                <a:ea typeface="Georgia"/>
                <a:cs typeface="Georgia"/>
                <a:sym typeface="Georgia"/>
              </a:rPr>
              <a:t>The guaranties of the Constitution will then no longer exist; the </a:t>
            </a:r>
            <a:r>
              <a:rPr b="1" i="0" lang="en-US" sz="2000" u="none" cap="none" strike="noStrike">
                <a:solidFill>
                  <a:srgbClr val="225790"/>
                </a:solidFill>
                <a:latin typeface="Georgia"/>
                <a:ea typeface="Georgia"/>
                <a:cs typeface="Georgia"/>
                <a:sym typeface="Georgia"/>
              </a:rPr>
              <a:t>equal rights of the States will be lost</a:t>
            </a:r>
            <a:r>
              <a:rPr b="0" i="0" lang="en-US" sz="2000" u="none" cap="none" strike="noStrike">
                <a:solidFill>
                  <a:srgbClr val="225790"/>
                </a:solidFill>
                <a:latin typeface="Georgia"/>
                <a:ea typeface="Georgia"/>
                <a:cs typeface="Georgia"/>
                <a:sym typeface="Georgia"/>
              </a:rPr>
              <a:t>.</a:t>
            </a:r>
            <a:r>
              <a:rPr b="0" i="0" lang="en-US" sz="2000" u="none" cap="none" strike="noStrike">
                <a:solidFill>
                  <a:schemeClr val="dk1"/>
                </a:solidFill>
                <a:latin typeface="Georgia"/>
                <a:ea typeface="Georgia"/>
                <a:cs typeface="Georgia"/>
                <a:sym typeface="Georgia"/>
              </a:rPr>
              <a:t> The slaveholding States will no longer have the power of self-government, or self-protection, and the Federal Government will have become their enemy.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644525"/>
            <a:ext cx="82296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rgbClr val="225790"/>
                </a:solidFill>
                <a:latin typeface="Georgia"/>
                <a:ea typeface="Georgia"/>
                <a:cs typeface="Georgia"/>
                <a:sym typeface="Georgia"/>
              </a:rPr>
              <a:t>Secession of South Carolina</a:t>
            </a:r>
            <a:br>
              <a:rPr b="0" i="0" lang="en-US" sz="4400" u="none" cap="none" strike="noStrike">
                <a:solidFill>
                  <a:srgbClr val="225790"/>
                </a:solidFill>
                <a:latin typeface="Georgia"/>
                <a:ea typeface="Georgia"/>
                <a:cs typeface="Georgia"/>
                <a:sym typeface="Georgia"/>
              </a:rPr>
            </a:br>
            <a:r>
              <a:rPr b="0" i="0" lang="en-US" sz="2800" u="none" cap="none" strike="noStrike">
                <a:solidFill>
                  <a:schemeClr val="dk1"/>
                </a:solidFill>
                <a:latin typeface="Calibri"/>
                <a:ea typeface="Calibri"/>
                <a:cs typeface="Calibri"/>
                <a:sym typeface="Calibri"/>
              </a:rPr>
              <a:t>December 20, 1860</a:t>
            </a:r>
          </a:p>
        </p:txBody>
      </p:sp>
      <p:sp>
        <p:nvSpPr>
          <p:cNvPr id="106" name="Shape 106"/>
          <p:cNvSpPr txBox="1"/>
          <p:nvPr>
            <p:ph idx="1" type="body"/>
          </p:nvPr>
        </p:nvSpPr>
        <p:spPr>
          <a:xfrm>
            <a:off x="457200" y="1828799"/>
            <a:ext cx="8229600" cy="397728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200" u="none" cap="none" strike="noStrike">
                <a:solidFill>
                  <a:schemeClr val="dk1"/>
                </a:solidFill>
                <a:latin typeface="Georgia"/>
                <a:ea typeface="Georgia"/>
                <a:cs typeface="Georgia"/>
                <a:sym typeface="Georgia"/>
              </a:rPr>
              <a:t>On December 20, 1860 South Carolina formally seceded from, or left the Union. </a:t>
            </a:r>
          </a:p>
          <a:p>
            <a:pPr indent="-342900" lvl="0" marL="342900" marR="0" rtl="0" algn="l">
              <a:spcBef>
                <a:spcPts val="1100"/>
              </a:spcBef>
              <a:spcAft>
                <a:spcPts val="0"/>
              </a:spcAft>
              <a:buClr>
                <a:schemeClr val="dk1"/>
              </a:buClr>
              <a:buSzPct val="100000"/>
              <a:buFont typeface="Arial"/>
              <a:buChar char="•"/>
            </a:pPr>
            <a:r>
              <a:rPr b="0" i="0" lang="en-US" sz="2200" u="none" cap="none" strike="noStrike">
                <a:solidFill>
                  <a:schemeClr val="dk1"/>
                </a:solidFill>
                <a:latin typeface="Georgia"/>
                <a:ea typeface="Georgia"/>
                <a:cs typeface="Georgia"/>
                <a:sym typeface="Georgia"/>
              </a:rPr>
              <a:t>South Carolina based this action on the basis of states’ rights, which they felt the new President, Abraham Lincoln, would violate. </a:t>
            </a:r>
          </a:p>
          <a:p>
            <a:pPr indent="-342900" lvl="0" marL="342900" marR="0" rtl="0" algn="l">
              <a:spcBef>
                <a:spcPts val="1100"/>
              </a:spcBef>
              <a:spcAft>
                <a:spcPts val="0"/>
              </a:spcAft>
              <a:buClr>
                <a:schemeClr val="dk1"/>
              </a:buClr>
              <a:buSzPct val="100000"/>
              <a:buFont typeface="Arial"/>
              <a:buChar char="•"/>
            </a:pPr>
            <a:r>
              <a:rPr b="0" i="0" lang="en-US" sz="2200" u="none" cap="none" strike="noStrike">
                <a:solidFill>
                  <a:schemeClr val="dk1"/>
                </a:solidFill>
                <a:latin typeface="Georgia"/>
                <a:ea typeface="Georgia"/>
                <a:cs typeface="Georgia"/>
                <a:sym typeface="Georgia"/>
              </a:rPr>
              <a:t>Within the next six weeks, six other states voted to secede. </a:t>
            </a:r>
            <a:br>
              <a:rPr b="0" i="0" lang="en-US" sz="2200" u="none" cap="none" strike="noStrike">
                <a:solidFill>
                  <a:schemeClr val="dk1"/>
                </a:solidFill>
                <a:latin typeface="Georgia"/>
                <a:ea typeface="Georgia"/>
                <a:cs typeface="Georgia"/>
                <a:sym typeface="Georgia"/>
              </a:rPr>
            </a:br>
            <a:r>
              <a:rPr b="0" i="0" lang="en-US" sz="2200" u="none" cap="none" strike="noStrike">
                <a:solidFill>
                  <a:schemeClr val="dk1"/>
                </a:solidFill>
                <a:latin typeface="Georgia"/>
                <a:ea typeface="Georgia"/>
                <a:cs typeface="Georgia"/>
                <a:sym typeface="Georgia"/>
              </a:rPr>
              <a:t>The Confederate States of America was established.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nvSpPr>
        <p:spPr>
          <a:xfrm>
            <a:off x="0" y="232827"/>
            <a:ext cx="9144000" cy="113877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4000" u="none" cap="none" strike="noStrike">
                <a:solidFill>
                  <a:srgbClr val="366092"/>
                </a:solidFill>
                <a:latin typeface="Georgia"/>
                <a:ea typeface="Georgia"/>
                <a:cs typeface="Georgia"/>
                <a:sym typeface="Georgia"/>
              </a:rPr>
              <a:t>South Carolina Secedes</a:t>
            </a:r>
            <a:r>
              <a:rPr b="0" i="0" lang="en-US" sz="1800" u="none" cap="none" strike="noStrike">
                <a:solidFill>
                  <a:schemeClr val="dk1"/>
                </a:solidFill>
                <a:latin typeface="Calibri"/>
                <a:ea typeface="Calibri"/>
                <a:cs typeface="Calibri"/>
                <a:sym typeface="Calibri"/>
              </a:rPr>
              <a:t>	</a:t>
            </a:r>
          </a:p>
          <a:p>
            <a:pPr indent="0" lvl="0" marL="0" marR="0" rtl="0" algn="ctr">
              <a:spcBef>
                <a:spcPts val="0"/>
              </a:spcBef>
              <a:buSzPct val="25000"/>
              <a:buNone/>
            </a:pPr>
            <a:r>
              <a:rPr b="0" i="0" lang="en-US" sz="2800" u="none" cap="none" strike="noStrike">
                <a:solidFill>
                  <a:srgbClr val="000000"/>
                </a:solidFill>
                <a:latin typeface="Calibri"/>
                <a:ea typeface="Calibri"/>
                <a:cs typeface="Calibri"/>
                <a:sym typeface="Calibri"/>
              </a:rPr>
              <a:t>December 20, 1860	</a:t>
            </a:r>
          </a:p>
        </p:txBody>
      </p:sp>
      <p:pic>
        <p:nvPicPr>
          <p:cNvPr id="112" name="Shape 112"/>
          <p:cNvPicPr preferRelativeResize="0"/>
          <p:nvPr/>
        </p:nvPicPr>
        <p:blipFill rotWithShape="1">
          <a:blip r:embed="rId3">
            <a:alphaModFix/>
          </a:blip>
          <a:srcRect b="0" l="0" r="0" t="0"/>
          <a:stretch/>
        </p:blipFill>
        <p:spPr>
          <a:xfrm>
            <a:off x="1110508" y="1600200"/>
            <a:ext cx="6886588" cy="4420159"/>
          </a:xfrm>
          <a:prstGeom prst="rect">
            <a:avLst/>
          </a:prstGeom>
          <a:noFill/>
          <a:ln>
            <a:noFill/>
          </a:ln>
        </p:spPr>
      </p:pic>
      <p:pic>
        <p:nvPicPr>
          <p:cNvPr id="113" name="Shape 113"/>
          <p:cNvPicPr preferRelativeResize="0"/>
          <p:nvPr/>
        </p:nvPicPr>
        <p:blipFill rotWithShape="1">
          <a:blip r:embed="rId4">
            <a:alphaModFix/>
          </a:blip>
          <a:srcRect b="0" l="0" r="0" t="0"/>
          <a:stretch/>
        </p:blipFill>
        <p:spPr>
          <a:xfrm>
            <a:off x="869807" y="1371600"/>
            <a:ext cx="7367990" cy="4743304"/>
          </a:xfrm>
          <a:prstGeom prst="rect">
            <a:avLst/>
          </a:prstGeom>
          <a:noFill/>
          <a:ln cap="flat" cmpd="sng" w="9525">
            <a:solidFill>
              <a:schemeClr val="dk1"/>
            </a:solidFill>
            <a:prstDash val="solid"/>
            <a:miter/>
            <a:headEnd len="med" w="med" type="none"/>
            <a:tailEnd len="med" w="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idx="4294967295" type="title"/>
          </p:nvPr>
        </p:nvSpPr>
        <p:spPr>
          <a:xfrm>
            <a:off x="0" y="369887"/>
            <a:ext cx="91440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950" u="none" cap="none" strike="noStrike">
                <a:solidFill>
                  <a:srgbClr val="225790"/>
                </a:solidFill>
                <a:latin typeface="Georgia"/>
                <a:ea typeface="Georgia"/>
                <a:cs typeface="Georgia"/>
                <a:sym typeface="Georgia"/>
              </a:rPr>
              <a:t>Secession</a:t>
            </a:r>
            <a:br>
              <a:rPr b="0" i="0" lang="en-US" sz="3950" u="none" cap="none" strike="noStrike">
                <a:solidFill>
                  <a:srgbClr val="225790"/>
                </a:solidFill>
                <a:latin typeface="Georgia"/>
                <a:ea typeface="Georgia"/>
                <a:cs typeface="Georgia"/>
                <a:sym typeface="Georgia"/>
              </a:rPr>
            </a:br>
            <a:r>
              <a:rPr b="0" i="0" lang="en-US" sz="2800" u="none" cap="none" strike="noStrike">
                <a:solidFill>
                  <a:srgbClr val="000000"/>
                </a:solidFill>
                <a:latin typeface="Calibri"/>
                <a:ea typeface="Calibri"/>
                <a:cs typeface="Calibri"/>
                <a:sym typeface="Calibri"/>
              </a:rPr>
              <a:t>January &amp; February, 1861</a:t>
            </a:r>
          </a:p>
        </p:txBody>
      </p:sp>
      <p:pic>
        <p:nvPicPr>
          <p:cNvPr id="119" name="Shape 119"/>
          <p:cNvPicPr preferRelativeResize="0"/>
          <p:nvPr/>
        </p:nvPicPr>
        <p:blipFill rotWithShape="1">
          <a:blip r:embed="rId3">
            <a:alphaModFix/>
          </a:blip>
          <a:srcRect b="0" l="0" r="0" t="0"/>
          <a:stretch/>
        </p:blipFill>
        <p:spPr>
          <a:xfrm>
            <a:off x="1035903" y="1447800"/>
            <a:ext cx="7072194" cy="4537259"/>
          </a:xfrm>
          <a:prstGeom prst="rect">
            <a:avLst/>
          </a:prstGeom>
          <a:noFill/>
          <a:ln cap="flat" cmpd="sng" w="9525">
            <a:solidFill>
              <a:schemeClr val="dk1"/>
            </a:solidFill>
            <a:prstDash val="solid"/>
            <a:miter/>
            <a:headEnd len="med" w="med" type="none"/>
            <a:tailEnd len="med" w="med" type="none"/>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b="0" l="0" r="0" t="0"/>
          <a:stretch/>
        </p:blipFill>
        <p:spPr>
          <a:xfrm>
            <a:off x="533400" y="1669815"/>
            <a:ext cx="3276600" cy="4045184"/>
          </a:xfrm>
          <a:prstGeom prst="rect">
            <a:avLst/>
          </a:prstGeom>
          <a:noFill/>
          <a:ln>
            <a:noFill/>
          </a:ln>
        </p:spPr>
      </p:pic>
      <p:sp>
        <p:nvSpPr>
          <p:cNvPr id="125" name="Shape 125"/>
          <p:cNvSpPr txBox="1"/>
          <p:nvPr/>
        </p:nvSpPr>
        <p:spPr>
          <a:xfrm>
            <a:off x="4114800" y="1600200"/>
            <a:ext cx="4648199" cy="178510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200" u="none" cap="none" strike="noStrike">
                <a:solidFill>
                  <a:schemeClr val="dk1"/>
                </a:solidFill>
                <a:latin typeface="Georgia"/>
                <a:ea typeface="Georgia"/>
                <a:cs typeface="Georgia"/>
                <a:sym typeface="Georgia"/>
              </a:rPr>
              <a:t>Jefferson Davis is chosen as the President of the Confederate States of America.</a:t>
            </a:r>
          </a:p>
          <a:p>
            <a:pPr indent="0" lvl="0" marL="0" marR="0" rtl="0" algn="l">
              <a:spcBef>
                <a:spcPts val="0"/>
              </a:spcBef>
              <a:buNone/>
            </a:pPr>
            <a:r>
              <a:t/>
            </a:r>
            <a:endParaRPr b="0" i="0" sz="2200" u="none" cap="none" strike="noStrike">
              <a:solidFill>
                <a:schemeClr val="dk1"/>
              </a:solidFill>
              <a:latin typeface="Georgia"/>
              <a:ea typeface="Georgia"/>
              <a:cs typeface="Georgia"/>
              <a:sym typeface="Georgia"/>
            </a:endParaRPr>
          </a:p>
          <a:p>
            <a:pPr indent="0" lvl="0" marL="0" marR="0" rtl="0" algn="l">
              <a:spcBef>
                <a:spcPts val="0"/>
              </a:spcBef>
              <a:buSzPct val="25000"/>
              <a:buNone/>
            </a:pPr>
            <a:r>
              <a:rPr b="0" i="0" lang="en-US" sz="2200" u="none" cap="none" strike="noStrike">
                <a:solidFill>
                  <a:schemeClr val="dk1"/>
                </a:solidFill>
                <a:latin typeface="Georgia"/>
                <a:ea typeface="Georgia"/>
                <a:cs typeface="Georgia"/>
                <a:sym typeface="Georgia"/>
              </a:rPr>
              <a:t>He will be elected that November</a:t>
            </a:r>
            <a:r>
              <a:rPr b="0" i="0" lang="en-US" sz="2200" u="none" cap="none" strike="noStrike">
                <a:solidFill>
                  <a:schemeClr val="dk1"/>
                </a:solidFill>
                <a:latin typeface="Calibri"/>
                <a:ea typeface="Calibri"/>
                <a:cs typeface="Calibri"/>
                <a:sym typeface="Calibri"/>
              </a:rPr>
              <a:t>.</a:t>
            </a:r>
          </a:p>
        </p:txBody>
      </p:sp>
      <p:sp>
        <p:nvSpPr>
          <p:cNvPr id="126" name="Shape 126"/>
          <p:cNvSpPr txBox="1"/>
          <p:nvPr>
            <p:ph type="title"/>
          </p:nvPr>
        </p:nvSpPr>
        <p:spPr>
          <a:xfrm>
            <a:off x="0" y="381000"/>
            <a:ext cx="9144000" cy="77311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225790"/>
                </a:solidFill>
                <a:latin typeface="Georgia"/>
                <a:ea typeface="Georgia"/>
                <a:cs typeface="Georgia"/>
                <a:sym typeface="Georgia"/>
              </a:rPr>
              <a:t>A President for the Confederacy</a:t>
            </a:r>
            <a:br>
              <a:rPr b="0" i="0" lang="en-US" sz="4400" u="none" cap="none" strike="noStrike">
                <a:solidFill>
                  <a:srgbClr val="225790"/>
                </a:solidFill>
                <a:latin typeface="Georgia"/>
                <a:ea typeface="Georgia"/>
                <a:cs typeface="Georgia"/>
                <a:sym typeface="Georgia"/>
              </a:rPr>
            </a:br>
            <a:r>
              <a:rPr b="0" i="0" lang="en-US" sz="2800" u="none" cap="none" strike="noStrike">
                <a:solidFill>
                  <a:srgbClr val="000000"/>
                </a:solidFill>
                <a:latin typeface="Calibri"/>
                <a:ea typeface="Calibri"/>
                <a:cs typeface="Calibri"/>
                <a:sym typeface="Calibri"/>
              </a:rPr>
              <a:t>February 9, 1861</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rricul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